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2" r:id="rId4"/>
    <p:sldId id="274" r:id="rId5"/>
    <p:sldId id="275" r:id="rId6"/>
    <p:sldId id="276" r:id="rId7"/>
    <p:sldId id="277" r:id="rId8"/>
    <p:sldId id="278" r:id="rId9"/>
    <p:sldId id="280" r:id="rId10"/>
    <p:sldId id="281" r:id="rId11"/>
    <p:sldId id="279" r:id="rId12"/>
    <p:sldId id="263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830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5165E-DF6F-5E46-9378-0D0457A5747E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3FA89-6253-6F43-B58D-6998129861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56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56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288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66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266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050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034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599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484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046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047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924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23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3FA89-6253-6F43-B58D-6998129861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03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377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1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21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7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5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9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9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49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52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4175-6A2F-244F-97D3-3FB335C0585B}" type="datetimeFigureOut">
              <a:rPr lang="pt-BR" smtClean="0"/>
              <a:t>25/10/2021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37B6-C68E-914E-8545-984879AE43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0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3+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5+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7-9+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10,11+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19+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27,28+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dn/2/31-34+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dn/2/35+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ra/dn/2/36-40+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bliaonline.com.br/ara/dn/2/41-45+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acf/dn/2/44+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6137C-1BEE-714C-8D16-4487C9C24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338364-5B61-0C42-B203-279661FFC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EAA720CA-742F-1043-B47E-91504A3A4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23" y="0"/>
            <a:ext cx="12465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024009-D488-0448-AAE3-9324CC4C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7462"/>
            <a:ext cx="10515600" cy="5199501"/>
          </a:xfrm>
        </p:spPr>
        <p:txBody>
          <a:bodyPr anchor="ctr">
            <a:normAutofit/>
          </a:bodyPr>
          <a:lstStyle/>
          <a:p>
            <a:r>
              <a:rPr lang="pt-BR" sz="2200" dirty="0">
                <a:latin typeface="Corbel" panose="020B0503020204020204" pitchFamily="34" charset="0"/>
              </a:rPr>
              <a:t>ESTUDO NO CAPÍTULO 2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O SONHO DO REI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INCAPACIDADE DOS SERVOS E SABIO EM INTERPRETAR O SONHO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O DECRETO DO REI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DANIEL E SEUS AMIGOS BUSCAM A DEUS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DEUS REVELA O SONHO E DÁ A INTERPRETAÇÃO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DANIEL LOUVA A DEUS</a:t>
            </a:r>
          </a:p>
          <a:p>
            <a:pPr lvl="1"/>
            <a:r>
              <a:rPr lang="pt-BR" sz="2000" dirty="0">
                <a:latin typeface="Corbel" panose="020B0503020204020204" pitchFamily="34" charset="0"/>
              </a:rPr>
              <a:t>A EXPLICAÇÃO DO SONHO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A HISTÓRIA DO MUNDO</a:t>
            </a:r>
          </a:p>
          <a:p>
            <a:pPr lvl="2"/>
            <a:r>
              <a:rPr lang="pt-BR" dirty="0">
                <a:solidFill>
                  <a:schemeClr val="accent2"/>
                </a:solidFill>
                <a:latin typeface="Corbel" panose="020B0503020204020204" pitchFamily="34" charset="0"/>
              </a:rPr>
              <a:t>NABUCODONZOR LOUVA A DEUS</a:t>
            </a:r>
          </a:p>
          <a:p>
            <a:pPr lvl="1"/>
            <a:endParaRPr lang="pt-BR" sz="2000" dirty="0">
              <a:latin typeface="Corbel" panose="020B0503020204020204" pitchFamily="34" charset="0"/>
            </a:endParaRPr>
          </a:p>
          <a:p>
            <a:pPr lvl="2"/>
            <a:endParaRPr lang="pt-BR" sz="1600" dirty="0">
              <a:latin typeface="Corbel" panose="020B0503020204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UM SONHO PROFÉTICO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</p:spTree>
    <p:extLst>
      <p:ext uri="{BB962C8B-B14F-4D97-AF65-F5344CB8AC3E}">
        <p14:creationId xmlns:p14="http://schemas.microsoft.com/office/powerpoint/2010/main" val="18976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4343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</a:t>
            </a:r>
            <a:r>
              <a:rPr lang="pt-BR" dirty="0">
                <a:solidFill>
                  <a:schemeClr val="bg1"/>
                </a:solidFill>
              </a:rPr>
              <a:t>E no segundo ano do reinado de Nabucodonosor, Nabucodonosor teve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sonhos</a:t>
            </a:r>
            <a:r>
              <a:rPr lang="pt-BR" dirty="0">
                <a:solidFill>
                  <a:schemeClr val="bg1"/>
                </a:solidFill>
              </a:rPr>
              <a:t>; </a:t>
            </a:r>
            <a:r>
              <a:rPr lang="pt-BR" u="sng" dirty="0">
                <a:solidFill>
                  <a:schemeClr val="bg1"/>
                </a:solidFill>
              </a:rPr>
              <a:t>e o seu espírito se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perturbou</a:t>
            </a:r>
            <a:r>
              <a:rPr lang="pt-BR" dirty="0">
                <a:solidFill>
                  <a:schemeClr val="bg1"/>
                </a:solidFill>
              </a:rPr>
              <a:t>, e </a:t>
            </a:r>
            <a:r>
              <a:rPr lang="pt-BR" dirty="0" err="1">
                <a:solidFill>
                  <a:schemeClr val="bg1"/>
                </a:solidFill>
              </a:rPr>
              <a:t>passou-se-lhe</a:t>
            </a:r>
            <a:r>
              <a:rPr lang="pt-BR" dirty="0">
                <a:solidFill>
                  <a:schemeClr val="bg1"/>
                </a:solidFill>
              </a:rPr>
              <a:t> o sono.</a:t>
            </a:r>
          </a:p>
          <a:p>
            <a:r>
              <a:rPr lang="pt-BR" baseline="30000" dirty="0">
                <a:solidFill>
                  <a:schemeClr val="bg1"/>
                </a:solidFill>
              </a:rPr>
              <a:t>2</a:t>
            </a:r>
            <a:r>
              <a:rPr lang="pt-BR" dirty="0">
                <a:solidFill>
                  <a:schemeClr val="bg1"/>
                </a:solidFill>
              </a:rPr>
              <a:t>Então o rei mandou chamar os magos, os astrólogos, os encantadores e os caldeus, para </a:t>
            </a:r>
            <a:r>
              <a:rPr lang="pt-BR" u="sng" dirty="0">
                <a:solidFill>
                  <a:schemeClr val="bg1"/>
                </a:solidFill>
              </a:rPr>
              <a:t>que declarassem ao rei os seus </a:t>
            </a:r>
            <a:r>
              <a:rPr lang="pt-BR" u="sng" dirty="0">
                <a:solidFill>
                  <a:schemeClr val="bg1"/>
                </a:solidFill>
                <a:highlight>
                  <a:srgbClr val="FFFF00"/>
                </a:highlight>
              </a:rPr>
              <a:t>sonhos</a:t>
            </a:r>
            <a:r>
              <a:rPr lang="pt-BR" dirty="0">
                <a:solidFill>
                  <a:schemeClr val="bg1"/>
                </a:solidFill>
              </a:rPr>
              <a:t>; e eles vieram e se apresentaram diante do rei.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3</a:t>
            </a:r>
            <a:r>
              <a:rPr lang="pt-BR" dirty="0">
                <a:solidFill>
                  <a:schemeClr val="bg1"/>
                </a:solidFill>
              </a:rPr>
              <a:t>E o rei lhes disse: Tive um sonho; e para saber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</a:t>
            </a:r>
            <a:r>
              <a:rPr lang="pt-BR" dirty="0">
                <a:solidFill>
                  <a:schemeClr val="bg1"/>
                </a:solidFill>
              </a:rPr>
              <a:t> está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perturbado</a:t>
            </a:r>
            <a:r>
              <a:rPr lang="pt-BR" dirty="0">
                <a:solidFill>
                  <a:schemeClr val="bg1"/>
                </a:solidFill>
              </a:rPr>
              <a:t> o meu espírito.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2:1-3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4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355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4</a:t>
            </a:r>
            <a:r>
              <a:rPr lang="pt-BR" dirty="0">
                <a:solidFill>
                  <a:schemeClr val="bg1"/>
                </a:solidFill>
              </a:rPr>
              <a:t>E os caldeus disseram ao rei em aramaico: Ó rei, vive eternamente! Dize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</a:t>
            </a:r>
            <a:r>
              <a:rPr lang="pt-BR" dirty="0">
                <a:solidFill>
                  <a:schemeClr val="bg1"/>
                </a:solidFill>
              </a:rPr>
              <a:t> a teus servos, e daremos 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5</a:t>
            </a:r>
            <a:r>
              <a:rPr lang="pt-BR" dirty="0">
                <a:solidFill>
                  <a:schemeClr val="bg1"/>
                </a:solidFill>
              </a:rPr>
              <a:t>Respondeu o rei, e disse aos caldeus: O assunto me tem escapado; se não me fizerdes saber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</a:t>
            </a:r>
            <a:r>
              <a:rPr lang="pt-BR" dirty="0">
                <a:solidFill>
                  <a:schemeClr val="bg1"/>
                </a:solidFill>
              </a:rPr>
              <a:t> e 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, sereis despedaçados, e as vossas casas serão feitas um monturo;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2:4-5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06474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7</a:t>
            </a:r>
            <a:r>
              <a:rPr lang="pt-BR" dirty="0">
                <a:solidFill>
                  <a:schemeClr val="bg1"/>
                </a:solidFill>
              </a:rPr>
              <a:t> [...]Diga o rei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</a:t>
            </a:r>
            <a:r>
              <a:rPr lang="pt-BR" dirty="0">
                <a:solidFill>
                  <a:schemeClr val="bg1"/>
                </a:solidFill>
              </a:rPr>
              <a:t> a seus servos, e daremos 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8</a:t>
            </a:r>
            <a:r>
              <a:rPr lang="pt-BR" dirty="0">
                <a:solidFill>
                  <a:schemeClr val="bg1"/>
                </a:solidFill>
              </a:rPr>
              <a:t>Respondeu o rei, e disse: Percebo muito bem que vós quereis ganhar tempo; porque vedes que o assunto me tem escapado.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9</a:t>
            </a:r>
            <a:r>
              <a:rPr lang="pt-BR" dirty="0">
                <a:solidFill>
                  <a:schemeClr val="bg1"/>
                </a:solidFill>
              </a:rPr>
              <a:t>De modo que, se não me fizerdes saber o sonho, uma só sentença será a vossa; pois vós preparastes palavras mentirosas e perversas para as proferirdes na minha presença, até que se mude o tempo; portanto dizei-me o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</a:t>
            </a:r>
            <a:r>
              <a:rPr lang="pt-BR" dirty="0">
                <a:solidFill>
                  <a:schemeClr val="bg1"/>
                </a:solidFill>
              </a:rPr>
              <a:t>, para que eu entenda que me podeis dar a sua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interpretação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2:7-9</a:t>
            </a:r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128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778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10</a:t>
            </a:r>
            <a:r>
              <a:rPr lang="pt-BR" dirty="0">
                <a:solidFill>
                  <a:schemeClr val="bg1"/>
                </a:solidFill>
              </a:rPr>
              <a:t>Responderam os caldeus na presença do rei, e disseram: </a:t>
            </a:r>
            <a:r>
              <a:rPr lang="pt-BR" u="sng" dirty="0">
                <a:solidFill>
                  <a:schemeClr val="bg1"/>
                </a:solidFill>
              </a:rPr>
              <a:t>Não há ninguém sobre a terra que possa declarar a palavra ao rei; pois nenhum rei há, grande ou dominador, que requeira coisas semelhantes de algum mago, ou astrólogo, ou caldeu.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11</a:t>
            </a:r>
            <a:r>
              <a:rPr lang="pt-BR" dirty="0">
                <a:solidFill>
                  <a:schemeClr val="bg1"/>
                </a:solidFill>
              </a:rPr>
              <a:t>Porque o assunto que o rei requer é difícil; e ninguém há que o possa declarar diante do rei, </a:t>
            </a:r>
            <a:r>
              <a:rPr lang="pt-BR" u="sng" dirty="0">
                <a:solidFill>
                  <a:schemeClr val="bg1"/>
                </a:solidFill>
              </a:rPr>
              <a:t>senão os deuses, cuja morada não é com a carne</a:t>
            </a:r>
            <a:r>
              <a:rPr lang="pt-BR" dirty="0">
                <a:solidFill>
                  <a:schemeClr val="bg1"/>
                </a:solidFill>
              </a:rPr>
              <a:t>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2:10,11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9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900"/>
            <a:ext cx="4749800" cy="339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18</a:t>
            </a:r>
            <a:r>
              <a:rPr lang="pt-BR" dirty="0">
                <a:solidFill>
                  <a:schemeClr val="bg1"/>
                </a:solidFill>
              </a:rPr>
              <a:t>Para que pedissem misericórdia ao Deus do céu, sobre este mistério, a fim de que Daniel e seus companheiros não perecessem, juntamente com o restante dos sábios da Babilônia.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aseline="30000" dirty="0">
                <a:solidFill>
                  <a:schemeClr val="bg1"/>
                </a:solidFill>
              </a:rPr>
              <a:t>19</a:t>
            </a:r>
            <a:r>
              <a:rPr lang="pt-BR" dirty="0">
                <a:solidFill>
                  <a:schemeClr val="bg1"/>
                </a:solidFill>
              </a:rPr>
              <a:t>Então foi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revelado</a:t>
            </a:r>
            <a:r>
              <a:rPr lang="pt-BR" dirty="0">
                <a:solidFill>
                  <a:schemeClr val="bg1"/>
                </a:solidFill>
              </a:rPr>
              <a:t> o mistério a Daniel numa visão de noite; então Daniel louvou o Deus do céu.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2:18-19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217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36703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aseline="30000" dirty="0">
                <a:solidFill>
                  <a:schemeClr val="bg1"/>
                </a:solidFill>
              </a:rPr>
              <a:t>27</a:t>
            </a:r>
            <a:r>
              <a:rPr lang="pt-BR" dirty="0">
                <a:solidFill>
                  <a:schemeClr val="bg1"/>
                </a:solidFill>
              </a:rPr>
              <a:t>Respondeu Daniel na presença do rei, dizendo: </a:t>
            </a:r>
            <a:r>
              <a:rPr lang="pt-BR" u="sng" dirty="0">
                <a:solidFill>
                  <a:schemeClr val="bg1"/>
                </a:solidFill>
              </a:rPr>
              <a:t>O segredo que o rei requer, nem sábios, nem astrólogos, nem magos, nem adivinhos o podem declarar ao rei</a:t>
            </a:r>
            <a:r>
              <a:rPr lang="pt-BR" dirty="0">
                <a:solidFill>
                  <a:schemeClr val="bg1"/>
                </a:solidFill>
              </a:rPr>
              <a:t>;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u="sng" baseline="30000" dirty="0">
                <a:solidFill>
                  <a:schemeClr val="bg1"/>
                </a:solidFill>
              </a:rPr>
              <a:t>28</a:t>
            </a:r>
            <a:r>
              <a:rPr lang="pt-BR" u="sng" dirty="0">
                <a:solidFill>
                  <a:schemeClr val="bg1"/>
                </a:solidFill>
              </a:rPr>
              <a:t>Mas há um Deus no céu</a:t>
            </a:r>
            <a:r>
              <a:rPr lang="pt-BR" dirty="0">
                <a:solidFill>
                  <a:schemeClr val="bg1"/>
                </a:solidFill>
              </a:rPr>
              <a:t>, o qual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revela</a:t>
            </a:r>
            <a:r>
              <a:rPr lang="pt-BR" dirty="0">
                <a:solidFill>
                  <a:schemeClr val="bg1"/>
                </a:solidFill>
              </a:rPr>
              <a:t> os mistérios; ele, </a:t>
            </a:r>
            <a:r>
              <a:rPr lang="pt-BR" u="sng" dirty="0">
                <a:solidFill>
                  <a:schemeClr val="bg1"/>
                </a:solidFill>
              </a:rPr>
              <a:t>pois, fez saber ao rei Nabucodonosor o que há de acontecer nos últimos dias</a:t>
            </a:r>
            <a:r>
              <a:rPr lang="pt-BR" dirty="0">
                <a:solidFill>
                  <a:schemeClr val="bg1"/>
                </a:solidFill>
              </a:rPr>
              <a:t>; o teu </a:t>
            </a:r>
            <a:r>
              <a:rPr lang="pt-BR" dirty="0">
                <a:solidFill>
                  <a:schemeClr val="bg1"/>
                </a:solidFill>
                <a:highlight>
                  <a:srgbClr val="FFFF00"/>
                </a:highlight>
              </a:rPr>
              <a:t>sonho</a:t>
            </a:r>
            <a:r>
              <a:rPr lang="pt-BR" dirty="0">
                <a:solidFill>
                  <a:schemeClr val="bg1"/>
                </a:solidFill>
              </a:rPr>
              <a:t> e as visões da tua cabeça que tiveste na tua cama são estes: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2:27,28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0268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524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739900"/>
            <a:ext cx="42545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Tu, ó rei, estavas vendo, e eis aqui uma grande estátua; esta, que era imensa e de extraordinário esplendor, estava em pé diante de ti; e a sua aparência era terrível.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A cabeça era de fino ouro, o peito e os braços, de prata, o ventre e os quadris, de bronze;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as pernas, de ferro, os pés, em parte, de ferro, em parte, de barro.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Quando estavas olhando, uma pedra foi cortada sem auxílio de mãos, feriu a estátua nos pés de ferro e de barro e os esmiuçou.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2:31-34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84DD0E5-C82E-104D-9542-BDEB4FB7F0A8}"/>
              </a:ext>
            </a:extLst>
          </p:cNvPr>
          <p:cNvSpPr/>
          <p:nvPr/>
        </p:nvSpPr>
        <p:spPr>
          <a:xfrm>
            <a:off x="6096000" y="1485899"/>
            <a:ext cx="4749800" cy="4524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CB1CFE-ED7C-F740-AC7E-E0D04700A299}"/>
              </a:ext>
            </a:extLst>
          </p:cNvPr>
          <p:cNvSpPr txBox="1"/>
          <p:nvPr/>
        </p:nvSpPr>
        <p:spPr>
          <a:xfrm>
            <a:off x="6344027" y="1739900"/>
            <a:ext cx="4254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Então, foi juntamente esmiuçado o ferro, o barro, o bronze, a prata e o ouro, os quais se fizeram como a palha das eiras no estio, e o vento os levou, e deles não se viram mais vestígios. Mas a pedra que feriu a estátua se tornou em grande montanha, que encheu toda a terra.</a:t>
            </a:r>
            <a:br>
              <a:rPr lang="pt-BR" dirty="0">
                <a:solidFill>
                  <a:schemeClr val="bg1"/>
                </a:solidFill>
              </a:rPr>
            </a:b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2:35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617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EDF2C95-8AE1-EE47-A365-1520A4921E74}"/>
              </a:ext>
            </a:extLst>
          </p:cNvPr>
          <p:cNvSpPr/>
          <p:nvPr/>
        </p:nvSpPr>
        <p:spPr>
          <a:xfrm>
            <a:off x="806073" y="1485899"/>
            <a:ext cx="4749800" cy="4524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BC5C1B-EE8D-9D4E-9C22-E5BDCD9A64B3}"/>
              </a:ext>
            </a:extLst>
          </p:cNvPr>
          <p:cNvSpPr txBox="1"/>
          <p:nvPr/>
        </p:nvSpPr>
        <p:spPr>
          <a:xfrm>
            <a:off x="1054100" y="1666330"/>
            <a:ext cx="4254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Este é o sonho; e também a sua interpretação diremos ao rei.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Tu, ó rei, rei de reis, a quem o Deus do céu conferiu o reino, o poder, a força e a glória;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a cujas mãos foram entregues os filhos dos homens, onde quer que eles habitem, e os animais do campo e as aves do céu, para que dominasses sobre todos eles, tu és a cabeça de ouro.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Depois de ti, se levantará outro reino, inferior ao teu; e um terceiro reino, de bronze, o qual terá domínio sobre toda a terra.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O quarto reino será forte como ferro; pois o ferro a tudo quebra e esmiúça; como o ferro quebra todas as coisas, assim ele fará em pedaços e esmiuçará.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2:36-40</a:t>
            </a:r>
            <a:endParaRPr lang="pt-BR" sz="1600" dirty="0">
              <a:solidFill>
                <a:schemeClr val="bg1"/>
              </a:solidFill>
            </a:endParaRPr>
          </a:p>
          <a:p>
            <a:endParaRPr lang="pt-BR" sz="1600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84DD0E5-C82E-104D-9542-BDEB4FB7F0A8}"/>
              </a:ext>
            </a:extLst>
          </p:cNvPr>
          <p:cNvSpPr/>
          <p:nvPr/>
        </p:nvSpPr>
        <p:spPr>
          <a:xfrm>
            <a:off x="6096000" y="1485899"/>
            <a:ext cx="4749800" cy="45243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CB1CFE-ED7C-F740-AC7E-E0D04700A299}"/>
              </a:ext>
            </a:extLst>
          </p:cNvPr>
          <p:cNvSpPr txBox="1"/>
          <p:nvPr/>
        </p:nvSpPr>
        <p:spPr>
          <a:xfrm>
            <a:off x="6344027" y="1739900"/>
            <a:ext cx="42545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Quanto ao que viste dos pés e dos artelhos, em parte, de barro de oleiro e, em parte, de ferro, será esse um reino dividido; contudo, haverá nele alguma coisa da firmeza do ferro, pois que viste o ferro misturado com barro de lodo.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Como os artelhos dos pés eram, em parte, de ferro e, em parte, de barro, assim, por uma parte, o reino será forte e, por outra, será frágil.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Quanto ao que viste do ferro misturado com barro de lodo, misturar-se-ão mediante casamento, mas não se ligarão um ao outro, assim como o ferro não se mistura com o barro.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2:41-4</a:t>
            </a:r>
            <a:r>
              <a:rPr lang="pt-BR" sz="1600" dirty="0">
                <a:solidFill>
                  <a:schemeClr val="bg1"/>
                </a:solidFill>
              </a:rPr>
              <a:t>3</a:t>
            </a:r>
          </a:p>
          <a:p>
            <a:endParaRPr lang="pt-BR" sz="1600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4CD1FA-35F3-B94B-BE15-85E91F5F991B}"/>
              </a:ext>
            </a:extLst>
          </p:cNvPr>
          <p:cNvSpPr txBox="1"/>
          <p:nvPr/>
        </p:nvSpPr>
        <p:spPr>
          <a:xfrm>
            <a:off x="10993821" y="4035972"/>
            <a:ext cx="693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/>
              <a:t>Gn</a:t>
            </a:r>
            <a:r>
              <a:rPr lang="pt-BR" sz="1400" dirty="0"/>
              <a:t> 2</a:t>
            </a:r>
            <a:br>
              <a:rPr lang="pt-BR" sz="1400" dirty="0"/>
            </a:br>
            <a:r>
              <a:rPr lang="pt-BR" sz="1400" dirty="0" err="1"/>
              <a:t>Is</a:t>
            </a:r>
            <a:r>
              <a:rPr lang="pt-BR" sz="1400" dirty="0"/>
              <a:t> 64.8</a:t>
            </a:r>
            <a:br>
              <a:rPr lang="pt-BR" sz="1400" dirty="0"/>
            </a:br>
            <a:r>
              <a:rPr lang="pt-BR" sz="1400" dirty="0"/>
              <a:t>Jr 18.6</a:t>
            </a:r>
          </a:p>
        </p:txBody>
      </p:sp>
    </p:spTree>
    <p:extLst>
      <p:ext uri="{BB962C8B-B14F-4D97-AF65-F5344CB8AC3E}">
        <p14:creationId xmlns:p14="http://schemas.microsoft.com/office/powerpoint/2010/main" val="3117142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02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pic>
        <p:nvPicPr>
          <p:cNvPr id="1026" name="Picture 2" descr="A Estátua de Daniel os 4 animais simbólicos da profecia (Gráfico) - Mais  Relevante">
            <a:extLst>
              <a:ext uri="{FF2B5EF4-FFF2-40B4-BE49-F238E27FC236}">
                <a16:creationId xmlns:a16="http://schemas.microsoft.com/office/drawing/2014/main" id="{3DB75CCF-F12A-6742-ABE5-A4A825269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318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ESTUDO NO CAPITULO 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VERSÍCULO PRINCIPAL</a:t>
            </a:r>
          </a:p>
          <a:p>
            <a:endParaRPr lang="pt-BR" sz="2000" dirty="0"/>
          </a:p>
          <a:p>
            <a:pPr marL="0" indent="0">
              <a:lnSpc>
                <a:spcPct val="120000"/>
              </a:lnSpc>
              <a:buNone/>
            </a:pPr>
            <a:r>
              <a:rPr lang="pt-BR" sz="3200" dirty="0"/>
              <a:t>Mas, nos dias destes reis, o Deus do céu suscitará um reino que não será jamais destruído; este reino não passará a outro povo; esmiuçará e consumirá todos estes reinos, mas ele mesmo subsistirá para sempre,</a:t>
            </a:r>
            <a:br>
              <a:rPr lang="pt-BR" sz="3200" dirty="0"/>
            </a:br>
            <a:r>
              <a:rPr lang="pt-BR" sz="3200" dirty="0"/>
              <a:t>como viste que do monte foi cortada uma pedra, sem auxílio de mãos, e ela esmiuçou o ferro, o bronze, o barro, a prata e o ouro. O Grande Deus fez saber ao rei o que há de ser futuramente. Certo é o sonho, e fiel</a:t>
            </a:r>
            <a:r>
              <a:rPr lang="pt-BR" sz="3200" dirty="0">
                <a:solidFill>
                  <a:schemeClr val="bg1"/>
                </a:solidFill>
              </a:rPr>
              <a:t>, a sua interpretação.</a:t>
            </a:r>
            <a:br>
              <a:rPr lang="pt-BR" sz="3200" dirty="0"/>
            </a:br>
            <a:br>
              <a:rPr lang="pt-BR" sz="3200" dirty="0"/>
            </a:br>
            <a:r>
              <a:rPr lang="pt-BR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 2:44</a:t>
            </a:r>
            <a:r>
              <a:rPr lang="pt-BR" sz="3200" dirty="0"/>
              <a:t>,45</a:t>
            </a:r>
          </a:p>
        </p:txBody>
      </p:sp>
    </p:spTree>
    <p:extLst>
      <p:ext uri="{BB962C8B-B14F-4D97-AF65-F5344CB8AC3E}">
        <p14:creationId xmlns:p14="http://schemas.microsoft.com/office/powerpoint/2010/main" val="2486938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PERGUNTAS PARA REFLEXÃO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6B32586E-4689-EF45-AC2D-CBDFED57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Como as tragédias da vida se relacionam com a existência de um Deus que tudo sabe, tudo vê e tudo pode?</a:t>
            </a:r>
            <a:br>
              <a:rPr lang="pt-BR" sz="2400" dirty="0"/>
            </a:br>
            <a:endParaRPr lang="pt-BR" sz="2400" u="sng" dirty="0"/>
          </a:p>
          <a:p>
            <a:r>
              <a:rPr lang="pt-BR" sz="2400" dirty="0"/>
              <a:t>Daniel e seus amigos decidiram permanecer fiéis a Deus, mesmo vivendo em uma sociedade que tinha valores opostos aos valores do Deus bíblico. Que exemplo podemos tirar do testemunho destes jovens para os nossos dias?</a:t>
            </a:r>
            <a:br>
              <a:rPr lang="pt-BR" sz="2400" dirty="0"/>
            </a:br>
            <a:endParaRPr lang="pt-BR" sz="2400" dirty="0"/>
          </a:p>
          <a:p>
            <a:r>
              <a:rPr lang="pt-BR" sz="2400" dirty="0"/>
              <a:t>Mesmo em Babilônia, vemos Deus atuando em favor dos jovens Hebreus com graça e misericórdia, como esta verdade impacta nossa vida nos dias de hoje?</a:t>
            </a:r>
          </a:p>
        </p:txBody>
      </p:sp>
    </p:spTree>
    <p:extLst>
      <p:ext uri="{BB962C8B-B14F-4D97-AF65-F5344CB8AC3E}">
        <p14:creationId xmlns:p14="http://schemas.microsoft.com/office/powerpoint/2010/main" val="8554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RESUMO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7E2D4E5-926E-9348-BE89-68295F5E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76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1BA60-2D32-3B4A-BEF1-B054C6AAF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5739" y="365125"/>
            <a:ext cx="1968062" cy="486213"/>
          </a:xfrm>
        </p:spPr>
        <p:txBody>
          <a:bodyPr>
            <a:no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</a:schemeClr>
                </a:solidFill>
                <a:latin typeface="Corbel" panose="020B0503020204020204" pitchFamily="34" charset="0"/>
              </a:rPr>
              <a:t>EPISÓDIO 01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E26204-4935-2346-825D-49E3F87B3158}"/>
              </a:ext>
            </a:extLst>
          </p:cNvPr>
          <p:cNvSpPr txBox="1">
            <a:spLocks/>
          </p:cNvSpPr>
          <p:nvPr/>
        </p:nvSpPr>
        <p:spPr>
          <a:xfrm>
            <a:off x="640973" y="365124"/>
            <a:ext cx="7704241" cy="486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chemeClr val="accent4"/>
                </a:solidFill>
                <a:latin typeface="Corbel" panose="020B0503020204020204" pitchFamily="34" charset="0"/>
              </a:rPr>
              <a:t>APLICAÇÃO PARA A VIDA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F8C85-7433-0142-8FBA-44027C0271CD}"/>
              </a:ext>
            </a:extLst>
          </p:cNvPr>
          <p:cNvSpPr txBox="1"/>
          <p:nvPr/>
        </p:nvSpPr>
        <p:spPr>
          <a:xfrm>
            <a:off x="8473966" y="633898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accent3"/>
                </a:solidFill>
              </a:rPr>
              <a:t>PROFECIASDEDANIEL.COM.BR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E94BAE-AA48-FF46-B719-8C3B28E7ADAE}"/>
              </a:ext>
            </a:extLst>
          </p:cNvPr>
          <p:cNvSpPr txBox="1"/>
          <p:nvPr/>
        </p:nvSpPr>
        <p:spPr>
          <a:xfrm>
            <a:off x="640973" y="6354376"/>
            <a:ext cx="2879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accent3"/>
                </a:solidFill>
              </a:rPr>
              <a:t>ESTUDOS NO LIVRO DE | DANIEL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1595DB2-FBE4-3945-B701-69955F1C2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8676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640</TotalTime>
  <Words>1472</Words>
  <Application>Microsoft Macintosh PowerPoint</Application>
  <PresentationFormat>Widescreen</PresentationFormat>
  <Paragraphs>98</Paragraphs>
  <Slides>15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Tema do Office</vt:lpstr>
      <vt:lpstr>Apresentação do PowerPoint</vt:lpstr>
      <vt:lpstr>EPISÓDIO 02</vt:lpstr>
      <vt:lpstr>EPISÓDIO 02</vt:lpstr>
      <vt:lpstr>EPISÓDIO 02</vt:lpstr>
      <vt:lpstr>EPISÓDIO 02</vt:lpstr>
      <vt:lpstr>EPISÓDIO 02</vt:lpstr>
      <vt:lpstr>EPISÓDIO 02</vt:lpstr>
      <vt:lpstr>EPISÓDIO 02</vt:lpstr>
      <vt:lpstr>EPISÓDIO 02</vt:lpstr>
      <vt:lpstr>EPISÓDIO 02</vt:lpstr>
      <vt:lpstr>EPISÓDIO 02</vt:lpstr>
      <vt:lpstr>EPISÓDIO 01</vt:lpstr>
      <vt:lpstr>EPISÓDIO 01</vt:lpstr>
      <vt:lpstr>EPISÓDIO 01</vt:lpstr>
      <vt:lpstr>EPISÓDIO 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EA - Miguel Caetano Magalhães</dc:creator>
  <cp:lastModifiedBy>EA - Miguel Caetano Magalhães</cp:lastModifiedBy>
  <cp:revision>27</cp:revision>
  <dcterms:created xsi:type="dcterms:W3CDTF">2021-04-09T17:42:29Z</dcterms:created>
  <dcterms:modified xsi:type="dcterms:W3CDTF">2021-10-25T17:14:25Z</dcterms:modified>
</cp:coreProperties>
</file>