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62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63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71"/>
  </p:normalViewPr>
  <p:slideViewPr>
    <p:cSldViewPr snapToGrid="0" snapToObjects="1">
      <p:cViewPr varScale="1">
        <p:scale>
          <a:sx n="100" d="100"/>
          <a:sy n="100" d="100"/>
        </p:scale>
        <p:origin x="4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01/05/2021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656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131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6894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394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6127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743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868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34514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2226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2215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047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924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23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0032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01/05/2021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01/05/2021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01/05/2021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01/05/2021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01/05/2021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01/05/2021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01/05/2021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01/05/2021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01/05/2021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01/05/2021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01/05/2021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01/05/2021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4/1-3+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4/7-9+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4/7-9+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4/11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dn/4/10+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4/17+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4/18,19+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4/22-25+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4/28,29+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4/32+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4/34,35+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dn/4/36,37+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6137C-1BEE-714C-8D16-4487C9C24D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338364-5B61-0C42-B203-279661FFC4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EAA720CA-742F-1043-B47E-91504A3A4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23" y="0"/>
            <a:ext cx="12465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04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ESTUDO NO CAPÍTULO 4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O PROTAGONISMO DO REI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SAUDAÇÃO DE UM REI TRANSFORMADO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TESTEMUNHO DO REI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A PROFECIA ATRAVÉS DE MAIS UM SONHO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INUTILIDADE DOS SÁBIOS, ASTRÓLOGOS E CALDEUS DE BABILÔNIA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CHEGADA DE DANIEL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SONHO E SUA INTERPETAÇÃO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APELO DE DANIEL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UM REI ORGULHOSO QUEBRANTADO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EXALTAÇÃO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HUMILHAÇÃO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SALVAÇÃO</a:t>
            </a:r>
          </a:p>
          <a:p>
            <a:pPr lvl="1"/>
            <a:endParaRPr lang="pt-BR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ORGULHO ABATIDO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04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4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900"/>
            <a:ext cx="4749800" cy="388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</a:t>
            </a:r>
            <a:r>
              <a:rPr lang="pt-BR" dirty="0">
                <a:solidFill>
                  <a:schemeClr val="bg1"/>
                </a:solidFill>
              </a:rPr>
              <a:t>Nabucodonosor rei, </a:t>
            </a:r>
            <a:r>
              <a:rPr lang="pt-BR" u="sng" dirty="0">
                <a:solidFill>
                  <a:schemeClr val="bg1"/>
                </a:solidFill>
              </a:rPr>
              <a:t>a todos os povos, nações e línguas, que moram em toda a terra: Paz vos seja multiplicada.</a:t>
            </a:r>
            <a:br>
              <a:rPr lang="pt-BR" u="sng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</a:t>
            </a:r>
            <a:r>
              <a:rPr lang="pt-BR" dirty="0">
                <a:solidFill>
                  <a:schemeClr val="bg1"/>
                </a:solidFill>
              </a:rPr>
              <a:t>Pareceu-me bem fazer conhecidos 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sinais e maravilhas </a:t>
            </a:r>
            <a:r>
              <a:rPr lang="pt-BR" dirty="0">
                <a:solidFill>
                  <a:schemeClr val="bg1"/>
                </a:solidFill>
              </a:rPr>
              <a:t>que Deus, o Altíssimo, </a:t>
            </a:r>
            <a:r>
              <a:rPr lang="pt-BR" u="sng" dirty="0">
                <a:solidFill>
                  <a:schemeClr val="bg1"/>
                </a:solidFill>
              </a:rPr>
              <a:t>tem feito para comigo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3</a:t>
            </a:r>
            <a:r>
              <a:rPr lang="pt-BR" dirty="0">
                <a:solidFill>
                  <a:schemeClr val="bg1"/>
                </a:solidFill>
              </a:rPr>
              <a:t>Quão grandes são os seus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sinais</a:t>
            </a:r>
            <a:r>
              <a:rPr lang="pt-BR" dirty="0">
                <a:solidFill>
                  <a:schemeClr val="bg1"/>
                </a:solidFill>
              </a:rPr>
              <a:t>, e quão poderosas as suas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maravilhas!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 seu reino é um reino sempiterno, e o seu domínio de geração em geração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4:1-3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1847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04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4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900"/>
            <a:ext cx="4749800" cy="4853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7</a:t>
            </a:r>
            <a:r>
              <a:rPr lang="pt-BR" dirty="0">
                <a:solidFill>
                  <a:schemeClr val="bg1"/>
                </a:solidFill>
              </a:rPr>
              <a:t>Então entraram os magos, os astrólogos, os caldeus e os adivinhadores, e eu contei o sonho diante deles; </a:t>
            </a:r>
            <a:r>
              <a:rPr lang="pt-BR" u="sng" dirty="0">
                <a:solidFill>
                  <a:schemeClr val="bg1"/>
                </a:solidFill>
              </a:rPr>
              <a:t>mas não me fizeram saber a sua interpretação.</a:t>
            </a:r>
            <a:br>
              <a:rPr lang="pt-BR" u="sng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8</a:t>
            </a:r>
            <a:r>
              <a:rPr lang="pt-BR" dirty="0">
                <a:solidFill>
                  <a:schemeClr val="bg1"/>
                </a:solidFill>
              </a:rPr>
              <a:t>Mas por fim entrou na minha presença Daniel, cujo nome é </a:t>
            </a:r>
            <a:r>
              <a:rPr lang="pt-BR" dirty="0" err="1">
                <a:solidFill>
                  <a:schemeClr val="bg1"/>
                </a:solidFill>
              </a:rPr>
              <a:t>Beltessazar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u="sng" dirty="0">
                <a:solidFill>
                  <a:schemeClr val="bg1"/>
                </a:solidFill>
              </a:rPr>
              <a:t>segundo o nome do meu deus</a:t>
            </a:r>
            <a:r>
              <a:rPr lang="pt-BR" dirty="0">
                <a:solidFill>
                  <a:schemeClr val="bg1"/>
                </a:solidFill>
              </a:rPr>
              <a:t>, 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no qual há o espírito dos deuses santos</a:t>
            </a:r>
            <a:r>
              <a:rPr lang="pt-BR" dirty="0">
                <a:solidFill>
                  <a:schemeClr val="bg1"/>
                </a:solidFill>
              </a:rPr>
              <a:t>; e eu lhe contei o sonho, dizendo: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9</a:t>
            </a:r>
            <a:r>
              <a:rPr lang="pt-BR" dirty="0">
                <a:solidFill>
                  <a:schemeClr val="bg1"/>
                </a:solidFill>
              </a:rPr>
              <a:t>Beltessazar, mestre dos magos, pois eu sei que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há em ti o espírito dos deuses santos</a:t>
            </a:r>
            <a:r>
              <a:rPr lang="pt-BR" dirty="0">
                <a:solidFill>
                  <a:schemeClr val="bg1"/>
                </a:solidFill>
              </a:rPr>
              <a:t>, e nenhum mistério te é difícil, dize-me as visões do meu sonho que tive e a sua interpretação.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4:7-9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71580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04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4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900"/>
            <a:ext cx="4749800" cy="4853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7</a:t>
            </a:r>
            <a:r>
              <a:rPr lang="pt-BR" dirty="0">
                <a:solidFill>
                  <a:schemeClr val="bg1"/>
                </a:solidFill>
              </a:rPr>
              <a:t>Então entraram os magos, os astrólogos, os caldeus e os adivinhadores, e eu contei o sonho diante deles; </a:t>
            </a:r>
            <a:r>
              <a:rPr lang="pt-BR" u="sng" dirty="0">
                <a:solidFill>
                  <a:schemeClr val="bg1"/>
                </a:solidFill>
              </a:rPr>
              <a:t>mas não me fizeram saber a sua interpretação.</a:t>
            </a:r>
            <a:br>
              <a:rPr lang="pt-BR" u="sng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8</a:t>
            </a:r>
            <a:r>
              <a:rPr lang="pt-BR" dirty="0">
                <a:solidFill>
                  <a:schemeClr val="bg1"/>
                </a:solidFill>
              </a:rPr>
              <a:t>Mas por fim entrou na minha presença Daniel, cujo nome é </a:t>
            </a:r>
            <a:r>
              <a:rPr lang="pt-BR" dirty="0" err="1">
                <a:solidFill>
                  <a:schemeClr val="bg1"/>
                </a:solidFill>
              </a:rPr>
              <a:t>Beltessazar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u="sng" dirty="0">
                <a:solidFill>
                  <a:schemeClr val="bg1"/>
                </a:solidFill>
              </a:rPr>
              <a:t>segundo o nome do meu deus</a:t>
            </a:r>
            <a:r>
              <a:rPr lang="pt-BR" dirty="0">
                <a:solidFill>
                  <a:schemeClr val="bg1"/>
                </a:solidFill>
              </a:rPr>
              <a:t>, 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no qual há o espírito dos deuses santos</a:t>
            </a:r>
            <a:r>
              <a:rPr lang="pt-BR" dirty="0">
                <a:solidFill>
                  <a:schemeClr val="bg1"/>
                </a:solidFill>
              </a:rPr>
              <a:t>; e eu lhe contei o sonho, dizendo: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9</a:t>
            </a:r>
            <a:r>
              <a:rPr lang="pt-BR" dirty="0">
                <a:solidFill>
                  <a:schemeClr val="bg1"/>
                </a:solidFill>
              </a:rPr>
              <a:t>Beltessazar, mestre dos magos, pois eu sei que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há em ti o espírito dos deuses santos</a:t>
            </a:r>
            <a:r>
              <a:rPr lang="pt-BR" dirty="0">
                <a:solidFill>
                  <a:schemeClr val="bg1"/>
                </a:solidFill>
              </a:rPr>
              <a:t>, e nenhum mistério te é difícil, dize-me as visões do meu sonho que tive e a sua interpretação.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4:7-9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07436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04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4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900"/>
            <a:ext cx="4749800" cy="2946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10</a:t>
            </a:r>
            <a:r>
              <a:rPr lang="pt-BR" dirty="0">
                <a:solidFill>
                  <a:schemeClr val="bg1"/>
                </a:solidFill>
              </a:rPr>
              <a:t>Eis, pois, as visões da minha cabeça, estando eu na minha cama: Eu estava assim olhando</a:t>
            </a:r>
            <a:r>
              <a:rPr lang="pt-BR" u="sng" dirty="0">
                <a:solidFill>
                  <a:schemeClr val="bg1"/>
                </a:solidFill>
              </a:rPr>
              <a:t>, e vi uma árvore no meio da terra, cuja altura era grande</a:t>
            </a:r>
            <a:r>
              <a:rPr lang="pt-BR" dirty="0">
                <a:solidFill>
                  <a:schemeClr val="bg1"/>
                </a:solidFill>
              </a:rPr>
              <a:t>;</a:t>
            </a:r>
            <a:endParaRPr lang="pt-BR" baseline="30000" dirty="0">
              <a:solidFill>
                <a:schemeClr val="bg1"/>
              </a:solidFill>
            </a:endParaRPr>
          </a:p>
          <a:p>
            <a:r>
              <a:rPr lang="pt-BR" baseline="30000" dirty="0">
                <a:solidFill>
                  <a:schemeClr val="bg1"/>
                </a:solidFill>
              </a:rPr>
              <a:t>11</a:t>
            </a:r>
            <a:r>
              <a:rPr lang="pt-BR" dirty="0">
                <a:solidFill>
                  <a:schemeClr val="bg1"/>
                </a:solidFill>
              </a:rPr>
              <a:t>Crescia esta árvore, e se fazia forte, de maneira </a:t>
            </a:r>
            <a:r>
              <a:rPr lang="pt-BR" u="sng" dirty="0">
                <a:solidFill>
                  <a:schemeClr val="bg1"/>
                </a:solidFill>
              </a:rPr>
              <a:t>que a sua altura chegava até ao céu; e era vista até aos confins da terra.</a:t>
            </a:r>
            <a:br>
              <a:rPr lang="pt-BR" u="sng" dirty="0">
                <a:solidFill>
                  <a:schemeClr val="bg1"/>
                </a:solidFill>
              </a:rPr>
            </a:br>
            <a:br>
              <a:rPr lang="pt-BR" u="sng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4:10,11</a:t>
            </a:r>
            <a:endParaRPr lang="pt-BR" dirty="0">
              <a:solidFill>
                <a:schemeClr val="bg1"/>
              </a:solidFill>
            </a:endParaRPr>
          </a:p>
          <a:p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4:10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0678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04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4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5130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15</a:t>
            </a:r>
            <a:r>
              <a:rPr lang="pt-BR" u="sng" dirty="0">
                <a:solidFill>
                  <a:schemeClr val="bg1"/>
                </a:solidFill>
              </a:rPr>
              <a:t>Mas deixai na terra o tronco com as suas raízes</a:t>
            </a:r>
            <a:r>
              <a:rPr lang="pt-BR" dirty="0">
                <a:solidFill>
                  <a:schemeClr val="bg1"/>
                </a:solidFill>
              </a:rPr>
              <a:t>, atada com cadeias de ferro e de bronze, na erva do campo; e seja molhado do orvalho do céu, e seja a sua porção com os animais na erva da terra;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16</a:t>
            </a:r>
            <a:r>
              <a:rPr lang="pt-BR" u="sng" dirty="0">
                <a:solidFill>
                  <a:schemeClr val="bg1"/>
                </a:solidFill>
              </a:rPr>
              <a:t>Seja mudado o seu coração, para que não seja mais coração de homem, e lhe seja dado coração de animal</a:t>
            </a:r>
            <a:r>
              <a:rPr lang="pt-BR" dirty="0">
                <a:solidFill>
                  <a:schemeClr val="bg1"/>
                </a:solidFill>
              </a:rPr>
              <a:t>; e passem sobre ele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tempos</a:t>
            </a:r>
            <a:r>
              <a:rPr lang="pt-BR" dirty="0">
                <a:solidFill>
                  <a:schemeClr val="bg1"/>
                </a:solidFill>
              </a:rPr>
              <a:t>.</a:t>
            </a:r>
          </a:p>
          <a:p>
            <a:r>
              <a:rPr lang="pt-BR" baseline="30000" dirty="0">
                <a:solidFill>
                  <a:schemeClr val="bg1"/>
                </a:solidFill>
              </a:rPr>
              <a:t>17</a:t>
            </a:r>
            <a:r>
              <a:rPr lang="pt-BR" dirty="0">
                <a:solidFill>
                  <a:schemeClr val="bg1"/>
                </a:solidFill>
              </a:rPr>
              <a:t>Esta sentença é por decreto dos vigias, e esta ordem por mandado dos santos,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a fim de que conheçam os viventes que o Altíssimo tem domínio sobre o reino dos homens, e o dá a quem quer</a:t>
            </a:r>
            <a:r>
              <a:rPr lang="pt-BR" dirty="0">
                <a:solidFill>
                  <a:schemeClr val="bg1"/>
                </a:solidFill>
              </a:rPr>
              <a:t>, e até ao mais humilde dos homens constitui sobre ele.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4:1</a:t>
            </a:r>
            <a:r>
              <a:rPr lang="pt-BR" dirty="0">
                <a:solidFill>
                  <a:schemeClr val="bg1"/>
                </a:solidFill>
              </a:rPr>
              <a:t>5-17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44852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04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4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5130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18</a:t>
            </a:r>
            <a:r>
              <a:rPr lang="pt-BR" dirty="0">
                <a:solidFill>
                  <a:schemeClr val="bg1"/>
                </a:solidFill>
              </a:rPr>
              <a:t>Este sonho eu, rei Nabucodonosor vi. Tu, pois, </a:t>
            </a:r>
            <a:r>
              <a:rPr lang="pt-BR" dirty="0" err="1">
                <a:solidFill>
                  <a:schemeClr val="bg1"/>
                </a:solidFill>
              </a:rPr>
              <a:t>Beltessazar</a:t>
            </a:r>
            <a:r>
              <a:rPr lang="pt-BR" dirty="0">
                <a:solidFill>
                  <a:schemeClr val="bg1"/>
                </a:solidFill>
              </a:rPr>
              <a:t>, dize a interpretação, </a:t>
            </a:r>
            <a:r>
              <a:rPr lang="pt-BR" u="sng" dirty="0">
                <a:solidFill>
                  <a:schemeClr val="bg1"/>
                </a:solidFill>
              </a:rPr>
              <a:t>porque todos os sábios do meu reino não puderam fazer-me saber a sua interpretação</a:t>
            </a:r>
            <a:r>
              <a:rPr lang="pt-BR" dirty="0">
                <a:solidFill>
                  <a:schemeClr val="bg1"/>
                </a:solidFill>
              </a:rPr>
              <a:t>, mas tu podes; pois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há em ti o espírito dos deuses santos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19</a:t>
            </a:r>
            <a:r>
              <a:rPr lang="pt-BR" dirty="0">
                <a:solidFill>
                  <a:schemeClr val="bg1"/>
                </a:solidFill>
              </a:rPr>
              <a:t>Então Daniel, cujo nome era </a:t>
            </a:r>
            <a:r>
              <a:rPr lang="pt-BR" dirty="0" err="1">
                <a:solidFill>
                  <a:schemeClr val="bg1"/>
                </a:solidFill>
              </a:rPr>
              <a:t>Beltessazar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u="sng" dirty="0">
                <a:solidFill>
                  <a:schemeClr val="bg1"/>
                </a:solidFill>
              </a:rPr>
              <a:t>esteve atônito por uma hora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u="sng" dirty="0">
                <a:solidFill>
                  <a:schemeClr val="bg1"/>
                </a:solidFill>
              </a:rPr>
              <a:t>e os seus pensamentos o turbavam</a:t>
            </a:r>
            <a:r>
              <a:rPr lang="pt-BR" dirty="0">
                <a:solidFill>
                  <a:schemeClr val="bg1"/>
                </a:solidFill>
              </a:rPr>
              <a:t>; falou, pois, o rei, dizendo: </a:t>
            </a:r>
            <a:r>
              <a:rPr lang="pt-BR" dirty="0" err="1">
                <a:solidFill>
                  <a:schemeClr val="bg1"/>
                </a:solidFill>
              </a:rPr>
              <a:t>Beltessazar</a:t>
            </a:r>
            <a:r>
              <a:rPr lang="pt-BR" dirty="0">
                <a:solidFill>
                  <a:schemeClr val="bg1"/>
                </a:solidFill>
              </a:rPr>
              <a:t>, não te espante o sonho, nem a sua interpretação. Respondeu </a:t>
            </a:r>
            <a:r>
              <a:rPr lang="pt-BR" dirty="0" err="1">
                <a:solidFill>
                  <a:schemeClr val="bg1"/>
                </a:solidFill>
              </a:rPr>
              <a:t>Beltessazar</a:t>
            </a:r>
            <a:r>
              <a:rPr lang="pt-BR" dirty="0">
                <a:solidFill>
                  <a:schemeClr val="bg1"/>
                </a:solidFill>
              </a:rPr>
              <a:t>, dizendo: Senhor meu, </a:t>
            </a:r>
            <a:r>
              <a:rPr lang="pt-BR" u="sng" dirty="0">
                <a:solidFill>
                  <a:schemeClr val="bg1"/>
                </a:solidFill>
              </a:rPr>
              <a:t>seja o sonho contra os que te têm ódio, e a sua interpretação aos teus inimigos.</a:t>
            </a:r>
            <a:br>
              <a:rPr lang="pt-BR" u="sng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4:18,19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82164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04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4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648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22</a:t>
            </a:r>
            <a:r>
              <a:rPr lang="pt-BR" dirty="0">
                <a:solidFill>
                  <a:schemeClr val="bg1"/>
                </a:solidFill>
              </a:rPr>
              <a:t>És tu, ó rei, que cresceste, e te fizeste forte; a tua grandeza cresceu, e chegou até ao céu, e o teu domínio até à extremidade da terra.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23</a:t>
            </a:r>
            <a:r>
              <a:rPr lang="pt-BR" dirty="0">
                <a:solidFill>
                  <a:schemeClr val="bg1"/>
                </a:solidFill>
              </a:rPr>
              <a:t>E quanto ao que viu o rei, um vigia, um santo, que descia do céu, e dizia: Cortai a árvore, e destruí-a, mas o tronco com as suas raízes deixai na terra, e atada com cadeias de ferro e de bronze, na erva do campo; e seja molhado do orvalho do céu, e a sua porção seja com os animais do campo, até que passem sobre ele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tempos</a:t>
            </a:r>
            <a:r>
              <a:rPr lang="pt-BR" dirty="0">
                <a:solidFill>
                  <a:schemeClr val="bg1"/>
                </a:solidFill>
              </a:rPr>
              <a:t>;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4:22-</a:t>
            </a:r>
            <a:r>
              <a:rPr lang="pt-BR" dirty="0">
                <a:solidFill>
                  <a:schemeClr val="bg1"/>
                </a:solidFill>
              </a:rPr>
              <a:t>23</a:t>
            </a:r>
            <a:br>
              <a:rPr lang="pt-BR" dirty="0">
                <a:solidFill>
                  <a:schemeClr val="bg1"/>
                </a:solidFill>
              </a:rPr>
            </a:b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C00E251-015C-DF4B-BDAB-BAEFD4ACE8AA}"/>
              </a:ext>
            </a:extLst>
          </p:cNvPr>
          <p:cNvSpPr/>
          <p:nvPr/>
        </p:nvSpPr>
        <p:spPr>
          <a:xfrm>
            <a:off x="5851793" y="1485899"/>
            <a:ext cx="4749800" cy="4648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7849508-6679-744E-ADA2-C6371569ABF4}"/>
              </a:ext>
            </a:extLst>
          </p:cNvPr>
          <p:cNvSpPr txBox="1"/>
          <p:nvPr/>
        </p:nvSpPr>
        <p:spPr>
          <a:xfrm>
            <a:off x="6099820" y="1739900"/>
            <a:ext cx="4254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24</a:t>
            </a:r>
            <a:r>
              <a:rPr lang="pt-BR" dirty="0">
                <a:solidFill>
                  <a:schemeClr val="bg1"/>
                </a:solidFill>
              </a:rPr>
              <a:t>Esta é a interpretação, ó rei; e este é o decreto do Altíssimo, que virá sobre o rei, meu senhor: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25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Serás tirado dentre os homens, e a tua morada será com os animais do campo, e te farão comer erva como os bois, e serás molhado do orvalho do céu; e passar-se-ão sete tempos por cima de ti;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até que conheças que o Altíssimo tem domínio sobre o reino dos homens, e o dá a quem quer.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4:24-25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31029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04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4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648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baseline="30000" dirty="0">
                <a:solidFill>
                  <a:schemeClr val="bg1"/>
                </a:solidFill>
              </a:rPr>
              <a:t>27</a:t>
            </a:r>
            <a:r>
              <a:rPr lang="pt-BR" u="sng" dirty="0">
                <a:solidFill>
                  <a:schemeClr val="bg1"/>
                </a:solidFill>
              </a:rPr>
              <a:t>Portanto, ó rei, aceita o meu conselho, e põe fim aos teus pecados, praticando a justiça, e às tuas </a:t>
            </a:r>
            <a:r>
              <a:rPr lang="pt-BR" u="sng" dirty="0" err="1">
                <a:solidFill>
                  <a:schemeClr val="bg1"/>
                </a:solidFill>
              </a:rPr>
              <a:t>iniqüidades</a:t>
            </a:r>
            <a:r>
              <a:rPr lang="pt-BR" u="sng" dirty="0">
                <a:solidFill>
                  <a:schemeClr val="bg1"/>
                </a:solidFill>
              </a:rPr>
              <a:t>, usando de misericórdia com os pobres, pois, talvez se prolongue a tua </a:t>
            </a:r>
            <a:r>
              <a:rPr lang="pt-BR" u="sng" dirty="0" err="1">
                <a:solidFill>
                  <a:schemeClr val="bg1"/>
                </a:solidFill>
              </a:rPr>
              <a:t>tranqüilidade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28</a:t>
            </a:r>
            <a:r>
              <a:rPr lang="pt-BR" dirty="0">
                <a:solidFill>
                  <a:schemeClr val="bg1"/>
                </a:solidFill>
              </a:rPr>
              <a:t>Todas estas coisas vieram sobre o rei Nabucodonosor.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u="sng" baseline="30000" dirty="0">
                <a:solidFill>
                  <a:schemeClr val="bg1"/>
                </a:solidFill>
              </a:rPr>
              <a:t>29</a:t>
            </a:r>
            <a:r>
              <a:rPr lang="pt-BR" u="sng" dirty="0">
                <a:solidFill>
                  <a:schemeClr val="bg1"/>
                </a:solidFill>
              </a:rPr>
              <a:t>Ao fim de doze meses</a:t>
            </a:r>
            <a:r>
              <a:rPr lang="pt-BR" dirty="0">
                <a:solidFill>
                  <a:schemeClr val="bg1"/>
                </a:solidFill>
              </a:rPr>
              <a:t>, quando passeava no palácio real de babilônia,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4: 27-29</a:t>
            </a:r>
            <a:endParaRPr lang="pt-BR" dirty="0">
              <a:solidFill>
                <a:schemeClr val="bg1"/>
              </a:solidFill>
            </a:endParaRPr>
          </a:p>
          <a:p>
            <a:br>
              <a:rPr lang="pt-BR" dirty="0">
                <a:solidFill>
                  <a:schemeClr val="bg1"/>
                </a:solidFill>
              </a:rPr>
            </a:b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21816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04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4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900"/>
            <a:ext cx="4749800" cy="396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30</a:t>
            </a:r>
            <a:r>
              <a:rPr lang="pt-BR" dirty="0">
                <a:solidFill>
                  <a:schemeClr val="bg1"/>
                </a:solidFill>
              </a:rPr>
              <a:t>Falou o rei, dizendo: Não é esta a grande babilônia </a:t>
            </a:r>
            <a:r>
              <a:rPr lang="pt-BR" u="sng" dirty="0">
                <a:solidFill>
                  <a:schemeClr val="bg1"/>
                </a:solidFill>
              </a:rPr>
              <a:t>que eu edifiquei </a:t>
            </a:r>
            <a:r>
              <a:rPr lang="pt-BR" dirty="0">
                <a:solidFill>
                  <a:schemeClr val="bg1"/>
                </a:solidFill>
              </a:rPr>
              <a:t>para a casa real, com </a:t>
            </a:r>
            <a:r>
              <a:rPr lang="pt-BR" u="sng" dirty="0">
                <a:solidFill>
                  <a:schemeClr val="bg1"/>
                </a:solidFill>
              </a:rPr>
              <a:t>a força do meu poder</a:t>
            </a:r>
            <a:r>
              <a:rPr lang="pt-BR" dirty="0">
                <a:solidFill>
                  <a:schemeClr val="bg1"/>
                </a:solidFill>
              </a:rPr>
              <a:t>, e </a:t>
            </a:r>
            <a:r>
              <a:rPr lang="pt-BR" u="sng" dirty="0">
                <a:solidFill>
                  <a:schemeClr val="bg1"/>
                </a:solidFill>
              </a:rPr>
              <a:t>para glória da minha magnificência</a:t>
            </a:r>
            <a:r>
              <a:rPr lang="pt-BR" dirty="0">
                <a:solidFill>
                  <a:schemeClr val="bg1"/>
                </a:solidFill>
              </a:rPr>
              <a:t>?</a:t>
            </a:r>
          </a:p>
          <a:p>
            <a:r>
              <a:rPr lang="pt-BR" baseline="30000" dirty="0">
                <a:solidFill>
                  <a:schemeClr val="bg1"/>
                </a:solidFill>
              </a:rPr>
              <a:t>32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E serás tirado dentre os homens, e a tua morada será com os animais do campo; far-te-ão comer erva como os bois, e passar-se-ão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sete tempos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sobre ti,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até que conheças que o Altíssimo domina sobre o reino dos homens, e o dá a quem quer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4: 30;32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278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04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4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900"/>
            <a:ext cx="4749800" cy="435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34</a:t>
            </a:r>
            <a:r>
              <a:rPr lang="pt-BR" dirty="0">
                <a:solidFill>
                  <a:schemeClr val="bg1"/>
                </a:solidFill>
              </a:rPr>
              <a:t>Mas ao fim daqueles dias eu, Nabucodonosor, </a:t>
            </a:r>
            <a:r>
              <a:rPr lang="pt-BR" u="sng" dirty="0">
                <a:solidFill>
                  <a:schemeClr val="bg1"/>
                </a:solidFill>
              </a:rPr>
              <a:t>levantei os meus olhos ao céu, e tornou-me a vir o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entendimento</a:t>
            </a:r>
            <a:r>
              <a:rPr lang="pt-BR" dirty="0">
                <a:solidFill>
                  <a:schemeClr val="bg1"/>
                </a:solidFill>
              </a:rPr>
              <a:t>, e eu bendisse o Altíssimo, e louvei e glorifiquei ao que vive para sempre,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cujo domínio é um domínio sempiterno, e cujo reino é de geração em geração.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35</a:t>
            </a:r>
            <a:r>
              <a:rPr lang="pt-BR" dirty="0">
                <a:solidFill>
                  <a:schemeClr val="bg1"/>
                </a:solidFill>
              </a:rPr>
              <a:t>E todos os moradores da terra são reputados em nada, e segundo a sua vontade ele opera com o exército do céu e os moradores da terra; não há quem possa estorvar a sua mão, e lhe diga: Que fazes?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4:34,35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F3CCB04-26FA-E649-B6B3-C8A713984B2D}"/>
              </a:ext>
            </a:extLst>
          </p:cNvPr>
          <p:cNvSpPr/>
          <p:nvPr/>
        </p:nvSpPr>
        <p:spPr>
          <a:xfrm>
            <a:off x="5803900" y="1485900"/>
            <a:ext cx="4749800" cy="435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DD886B0-5D42-AA49-8F1B-E88433B4F790}"/>
              </a:ext>
            </a:extLst>
          </p:cNvPr>
          <p:cNvSpPr txBox="1"/>
          <p:nvPr/>
        </p:nvSpPr>
        <p:spPr>
          <a:xfrm>
            <a:off x="6051927" y="1739900"/>
            <a:ext cx="4254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36</a:t>
            </a:r>
            <a:r>
              <a:rPr lang="pt-BR" dirty="0">
                <a:solidFill>
                  <a:schemeClr val="bg1"/>
                </a:solidFill>
              </a:rPr>
              <a:t>No mesmo tempo tornou a mim o meu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entendimento</a:t>
            </a:r>
            <a:r>
              <a:rPr lang="pt-BR" dirty="0">
                <a:solidFill>
                  <a:schemeClr val="bg1"/>
                </a:solidFill>
              </a:rPr>
              <a:t>, e para a dignidade do meu reino tornou-me a vir a minha majestade e o meu resplendor; e buscaram-me os meus conselheiros e os meus senhores; </a:t>
            </a:r>
            <a:r>
              <a:rPr lang="pt-BR" u="sng" dirty="0">
                <a:solidFill>
                  <a:schemeClr val="bg1"/>
                </a:solidFill>
              </a:rPr>
              <a:t>e fui restabelecido no meu reino, e a minha glória foi aumentada.</a:t>
            </a:r>
            <a:br>
              <a:rPr lang="pt-BR" u="sng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37</a:t>
            </a:r>
            <a:r>
              <a:rPr lang="pt-BR" dirty="0">
                <a:solidFill>
                  <a:schemeClr val="bg1"/>
                </a:solidFill>
              </a:rPr>
              <a:t>Agora, pois, eu, Nabucodonosor, </a:t>
            </a:r>
            <a:r>
              <a:rPr lang="pt-BR" u="sng" dirty="0">
                <a:solidFill>
                  <a:schemeClr val="bg1"/>
                </a:solidFill>
              </a:rPr>
              <a:t>louvo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u="sng" dirty="0">
                <a:solidFill>
                  <a:schemeClr val="bg1"/>
                </a:solidFill>
              </a:rPr>
              <a:t>exalço</a:t>
            </a:r>
            <a:r>
              <a:rPr lang="pt-BR" dirty="0">
                <a:solidFill>
                  <a:schemeClr val="bg1"/>
                </a:solidFill>
              </a:rPr>
              <a:t> e </a:t>
            </a:r>
            <a:r>
              <a:rPr lang="pt-BR" u="sng" dirty="0">
                <a:solidFill>
                  <a:schemeClr val="bg1"/>
                </a:solidFill>
              </a:rPr>
              <a:t>glorifico</a:t>
            </a:r>
            <a:r>
              <a:rPr lang="pt-BR" dirty="0">
                <a:solidFill>
                  <a:schemeClr val="bg1"/>
                </a:solidFill>
              </a:rPr>
              <a:t> ao Rei do céu; </a:t>
            </a:r>
            <a:r>
              <a:rPr lang="pt-BR" u="sng" dirty="0">
                <a:solidFill>
                  <a:schemeClr val="bg1"/>
                </a:solidFill>
              </a:rPr>
              <a:t>porque todas as suas obras são verdade, e os seus caminhos juízo, e pode humilhar aos que andam na soberba.</a:t>
            </a:r>
            <a:br>
              <a:rPr lang="pt-BR" u="sng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4:36,37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38551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B32586E-4689-EF45-AC2D-CBDFED579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VERSÍCULO PRINCIPAL</a:t>
            </a:r>
          </a:p>
          <a:p>
            <a:endParaRPr lang="pt-BR" sz="20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pt-BR" sz="3200" baseline="30000" dirty="0"/>
              <a:t>3</a:t>
            </a:r>
            <a:r>
              <a:rPr lang="pt-BR" sz="3200" dirty="0"/>
              <a:t>Quão grandes são os seus sinais, e quão poderosas as suas maravilhas! O seu reino é um reino sempiterno, e o seu domínio de geração em geração.</a:t>
            </a:r>
          </a:p>
          <a:p>
            <a:pPr marL="0" indent="0">
              <a:buNone/>
            </a:pPr>
            <a:r>
              <a:rPr lang="pt-BR" u="sng" dirty="0"/>
              <a:t>Daniel 4.3</a:t>
            </a:r>
          </a:p>
        </p:txBody>
      </p:sp>
    </p:spTree>
    <p:extLst>
      <p:ext uri="{BB962C8B-B14F-4D97-AF65-F5344CB8AC3E}">
        <p14:creationId xmlns:p14="http://schemas.microsoft.com/office/powerpoint/2010/main" val="2486938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PERGUNTAS PARA REFLEXÃO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B32586E-4689-EF45-AC2D-CBDFED579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Como as tragédias da vida se relacionam com a existência de um Deus que tudo sabe, tudo vê e tudo pode?</a:t>
            </a:r>
            <a:br>
              <a:rPr lang="pt-BR" sz="2400" dirty="0"/>
            </a:br>
            <a:endParaRPr lang="pt-BR" sz="2400" u="sng" dirty="0"/>
          </a:p>
          <a:p>
            <a:r>
              <a:rPr lang="pt-BR" sz="2400" dirty="0"/>
              <a:t>Daniel e seus amigos decidiram permanecer fiéis a Deus, mesmo vivendo em uma sociedade que tinha valores opostos aos valores do Deus bíblico. Que exemplo podemos tirar do testemunho destes jovens para os nossos dias?</a:t>
            </a:r>
            <a:br>
              <a:rPr lang="pt-BR" sz="2400" dirty="0"/>
            </a:br>
            <a:endParaRPr lang="pt-BR" sz="2400" dirty="0"/>
          </a:p>
          <a:p>
            <a:r>
              <a:rPr lang="pt-BR" sz="2400" dirty="0"/>
              <a:t>Mesmo em Babilônia, vemos Deus atuando em favor dos jovens Hebreus com graça e misericórdia, como esta verdade impacta nossa vida nos dias de hoje?</a:t>
            </a:r>
          </a:p>
        </p:txBody>
      </p:sp>
    </p:spTree>
    <p:extLst>
      <p:ext uri="{BB962C8B-B14F-4D97-AF65-F5344CB8AC3E}">
        <p14:creationId xmlns:p14="http://schemas.microsoft.com/office/powerpoint/2010/main" val="85547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RESUMO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57E2D4E5-926E-9348-BE89-68295F5E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1765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APLICAÇÃO PARA A VIDA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21595DB2-FBE4-3945-B701-69955F1C2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98676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900</TotalTime>
  <Words>1669</Words>
  <Application>Microsoft Macintosh PowerPoint</Application>
  <PresentationFormat>Widescreen</PresentationFormat>
  <Paragraphs>113</Paragraphs>
  <Slides>16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Corbel</vt:lpstr>
      <vt:lpstr>Tema do Office</vt:lpstr>
      <vt:lpstr>Apresentação do PowerPoint</vt:lpstr>
      <vt:lpstr>EPISÓDIO 04</vt:lpstr>
      <vt:lpstr>EPISÓDIO 04</vt:lpstr>
      <vt:lpstr>EPISÓDIO 04</vt:lpstr>
      <vt:lpstr>EPISÓDIO 04</vt:lpstr>
      <vt:lpstr>EPISÓDIO 04</vt:lpstr>
      <vt:lpstr>EPISÓDIO 04</vt:lpstr>
      <vt:lpstr>EPISÓDIO 04</vt:lpstr>
      <vt:lpstr>EPISÓDIO 04</vt:lpstr>
      <vt:lpstr>EPISÓDIO 04</vt:lpstr>
      <vt:lpstr>EPISÓDIO 04</vt:lpstr>
      <vt:lpstr>EPISÓDIO 04</vt:lpstr>
      <vt:lpstr>EPISÓDIO 01</vt:lpstr>
      <vt:lpstr>EPISÓDIO 01</vt:lpstr>
      <vt:lpstr>EPISÓDIO 01</vt:lpstr>
      <vt:lpstr>EPISÓDIO 01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35</cp:revision>
  <dcterms:created xsi:type="dcterms:W3CDTF">2021-04-09T17:42:29Z</dcterms:created>
  <dcterms:modified xsi:type="dcterms:W3CDTF">2021-05-01T20:11:29Z</dcterms:modified>
</cp:coreProperties>
</file>