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5" r:id="rId4"/>
    <p:sldId id="262" r:id="rId5"/>
    <p:sldId id="276" r:id="rId6"/>
    <p:sldId id="277" r:id="rId7"/>
    <p:sldId id="278" r:id="rId8"/>
    <p:sldId id="280" r:id="rId9"/>
    <p:sldId id="281" r:id="rId10"/>
    <p:sldId id="282" r:id="rId11"/>
    <p:sldId id="283" r:id="rId12"/>
    <p:sldId id="285" r:id="rId13"/>
    <p:sldId id="263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71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021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56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078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570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79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001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923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650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84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077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047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924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23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03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08/05/2021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1,2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4-6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7-9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15,16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20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22,23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5/24-28+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3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5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 O BANQUETE DO REI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UM BANQUETE DESNECESSÁRIO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AFRONTA DO REI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ESCRITA MISTERIOSA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PAVOR DO REI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TESTEMUNHO DA RAINHA-MÃE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CHEGADA DE DANIEL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O DISCURSO DE DANIEL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REPREENSÃO AO REI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INTERPRETAÇÃO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QUEDA DE BABILONIA</a:t>
            </a:r>
          </a:p>
          <a:p>
            <a:pPr lvl="1"/>
            <a:endParaRPr lang="pt-BR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SOBERBA ABATIDA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A715292-2F28-894F-96D7-D7A40D6112F8}"/>
              </a:ext>
            </a:extLst>
          </p:cNvPr>
          <p:cNvSpPr/>
          <p:nvPr/>
        </p:nvSpPr>
        <p:spPr>
          <a:xfrm>
            <a:off x="990600" y="2510016"/>
            <a:ext cx="99187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800" dirty="0"/>
          </a:p>
          <a:p>
            <a:pPr algn="ctr"/>
            <a:r>
              <a:rPr lang="pt-BR" sz="4800" i="1" dirty="0"/>
              <a:t>“Nem Deus pode afundar o Titanic”</a:t>
            </a:r>
            <a:endParaRPr lang="pt-BR" sz="48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4863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D84C63-ACF1-0743-9A7D-051B99F30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85" y="852742"/>
            <a:ext cx="9160030" cy="515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4A5AA4D-BDCE-534A-89B9-2ACDF772DFBD}"/>
              </a:ext>
            </a:extLst>
          </p:cNvPr>
          <p:cNvSpPr/>
          <p:nvPr/>
        </p:nvSpPr>
        <p:spPr>
          <a:xfrm>
            <a:off x="8744170" y="3263822"/>
            <a:ext cx="1625600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Os muros de Babilônia tinham 120m de altura e 30m de largura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9030AD8-9B9F-3147-A3AC-3FECE699821F}"/>
              </a:ext>
            </a:extLst>
          </p:cNvPr>
          <p:cNvSpPr/>
          <p:nvPr/>
        </p:nvSpPr>
        <p:spPr>
          <a:xfrm>
            <a:off x="4029908" y="4786058"/>
            <a:ext cx="1964492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O rio Eufrates cortava a cidade através de portões, o que garantia segurança e abastecimento aos moradores.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49A9809-409F-7148-A770-5B6DA3507F9B}"/>
              </a:ext>
            </a:extLst>
          </p:cNvPr>
          <p:cNvSpPr/>
          <p:nvPr/>
        </p:nvSpPr>
        <p:spPr>
          <a:xfrm>
            <a:off x="2538561" y="2769921"/>
            <a:ext cx="1964492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Os armazéns da cidade estavam abarrotados, garantindo a provisão por muitos anos.</a:t>
            </a:r>
          </a:p>
        </p:txBody>
      </p:sp>
    </p:spTree>
    <p:extLst>
      <p:ext uri="{BB962C8B-B14F-4D97-AF65-F5344CB8AC3E}">
        <p14:creationId xmlns:p14="http://schemas.microsoft.com/office/powerpoint/2010/main" val="18184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O rei </a:t>
            </a:r>
            <a:r>
              <a:rPr lang="pt-BR" dirty="0" err="1">
                <a:solidFill>
                  <a:schemeClr val="bg1"/>
                </a:solidFill>
              </a:rPr>
              <a:t>Belsazar</a:t>
            </a:r>
            <a:r>
              <a:rPr lang="pt-BR" dirty="0">
                <a:solidFill>
                  <a:schemeClr val="bg1"/>
                </a:solidFill>
              </a:rPr>
              <a:t> deu um grande banquete a mil dos seus senhores, e bebeu vinho na presença dos mil.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Havendo </a:t>
            </a:r>
            <a:r>
              <a:rPr lang="pt-BR" dirty="0" err="1">
                <a:solidFill>
                  <a:schemeClr val="bg1"/>
                </a:solidFill>
              </a:rPr>
              <a:t>Belsazar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u="sng" dirty="0">
                <a:solidFill>
                  <a:schemeClr val="bg1"/>
                </a:solidFill>
              </a:rPr>
              <a:t>provado o vinho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mandou trazer os vasos de ouro e de prata, que Nabucodonosor, seu pai, tinha tirado do templo que estava em Jerusalém,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para que bebessem neles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o rei, os seus príncipes, as suas mulheres e concubinas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Então trouxeram os vasos de ouro, que foram tirados do templo da casa de Deus, que estava em Jerusalém,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e beberam neles o rei, os seus príncipes, as suas mulheres e concubinas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5:1-</a:t>
            </a:r>
            <a:r>
              <a:rPr lang="pt-BR" dirty="0">
                <a:solidFill>
                  <a:schemeClr val="bg1"/>
                </a:solidFill>
              </a:rPr>
              <a:t>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7919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</a:rPr>
              <a:t>Beberam o vinho, e deram louvores aos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deuses de ouro, de prata, de bronze, de ferro, de madeira, e de pedra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5</a:t>
            </a:r>
            <a:r>
              <a:rPr lang="pt-BR" u="sng" dirty="0">
                <a:solidFill>
                  <a:schemeClr val="bg1"/>
                </a:solidFill>
              </a:rPr>
              <a:t>Na mesma hora apareceram uns dedos de mão de homem, e escreviam, defronte do castiçal, na </a:t>
            </a:r>
            <a:r>
              <a:rPr lang="pt-BR" u="sng" dirty="0" err="1">
                <a:solidFill>
                  <a:schemeClr val="bg1"/>
                </a:solidFill>
              </a:rPr>
              <a:t>caiadura</a:t>
            </a:r>
            <a:r>
              <a:rPr lang="pt-BR" u="sng" dirty="0">
                <a:solidFill>
                  <a:schemeClr val="bg1"/>
                </a:solidFill>
              </a:rPr>
              <a:t> da parede do palácio real; e o rei via a parte da mão que estava escrevendo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6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Mudou-se então o semblante do rei</a:t>
            </a:r>
            <a:r>
              <a:rPr lang="pt-BR" dirty="0">
                <a:solidFill>
                  <a:schemeClr val="bg1"/>
                </a:solidFill>
              </a:rPr>
              <a:t>, e os seus pensamentos o turbaram; </a:t>
            </a:r>
            <a:r>
              <a:rPr lang="pt-BR" u="sng" dirty="0">
                <a:solidFill>
                  <a:schemeClr val="bg1"/>
                </a:solidFill>
              </a:rPr>
              <a:t>as juntas dos seus lombos se relaxaram, e os seus joelhos batiam um no outro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5:4-6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011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E gritou o rei com força, que se introduzissem </a:t>
            </a:r>
            <a:r>
              <a:rPr lang="pt-BR" u="sng" dirty="0">
                <a:solidFill>
                  <a:schemeClr val="bg1"/>
                </a:solidFill>
              </a:rPr>
              <a:t>os astrólogos, os caldeus e os adivinhadores</a:t>
            </a:r>
            <a:r>
              <a:rPr lang="pt-BR" dirty="0">
                <a:solidFill>
                  <a:schemeClr val="bg1"/>
                </a:solidFill>
              </a:rPr>
              <a:t>; e falou o rei, dizendo aos sábios de babilônia: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Qualquer que ler este escrito, e me declarar a sua interpretação, será vestido de púrpura, e trará uma cadeia de ouro ao pescoço e, no reino, será o terceiro governante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Então entraram todos os sábios do rei; </a:t>
            </a:r>
            <a:r>
              <a:rPr lang="pt-BR" u="sng" dirty="0">
                <a:solidFill>
                  <a:schemeClr val="bg1"/>
                </a:solidFill>
              </a:rPr>
              <a:t>mas não puderam ler o escrito, nem fazer saber ao rei a sua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9</a:t>
            </a:r>
            <a:r>
              <a:rPr lang="pt-BR" dirty="0">
                <a:solidFill>
                  <a:schemeClr val="bg1"/>
                </a:solidFill>
              </a:rPr>
              <a:t>Então o rei </a:t>
            </a:r>
            <a:r>
              <a:rPr lang="pt-BR" dirty="0" err="1">
                <a:solidFill>
                  <a:schemeClr val="bg1"/>
                </a:solidFill>
              </a:rPr>
              <a:t>Belsazar</a:t>
            </a:r>
            <a:r>
              <a:rPr lang="pt-BR" dirty="0">
                <a:solidFill>
                  <a:schemeClr val="bg1"/>
                </a:solidFill>
              </a:rPr>
              <a:t> perturbou-se muito, e </a:t>
            </a:r>
            <a:r>
              <a:rPr lang="pt-BR" dirty="0" err="1">
                <a:solidFill>
                  <a:schemeClr val="bg1"/>
                </a:solidFill>
                <a:highlight>
                  <a:srgbClr val="FFFF00"/>
                </a:highlight>
              </a:rPr>
              <a:t>mudou-se-lhe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 o semblante</a:t>
            </a:r>
            <a:r>
              <a:rPr lang="pt-BR" dirty="0">
                <a:solidFill>
                  <a:schemeClr val="bg1"/>
                </a:solidFill>
              </a:rPr>
              <a:t>; e os seus senhores estavam sobressaltados.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5:7-9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0041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50069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13</a:t>
            </a:r>
            <a:r>
              <a:rPr lang="pt-BR" dirty="0">
                <a:solidFill>
                  <a:schemeClr val="bg1"/>
                </a:solidFill>
              </a:rPr>
              <a:t>Então Daniel foi introduzido à presença do rei. Falou o rei, dizendo a </a:t>
            </a:r>
            <a:r>
              <a:rPr lang="pt-BR" u="sng" dirty="0">
                <a:solidFill>
                  <a:schemeClr val="bg1"/>
                </a:solidFill>
              </a:rPr>
              <a:t>Daniel</a:t>
            </a:r>
            <a:r>
              <a:rPr lang="pt-BR" dirty="0">
                <a:solidFill>
                  <a:schemeClr val="bg1"/>
                </a:solidFill>
              </a:rPr>
              <a:t>: És tu aquele </a:t>
            </a:r>
            <a:r>
              <a:rPr lang="pt-BR" u="sng" dirty="0">
                <a:solidFill>
                  <a:schemeClr val="bg1"/>
                </a:solidFill>
              </a:rPr>
              <a:t>Daniel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u="sng" dirty="0">
                <a:solidFill>
                  <a:schemeClr val="bg1"/>
                </a:solidFill>
              </a:rPr>
              <a:t>um dos filhos dos cativos de Judá, que o rei, meu pai, trouxe de Judá</a:t>
            </a:r>
            <a:r>
              <a:rPr lang="pt-BR" dirty="0">
                <a:solidFill>
                  <a:schemeClr val="bg1"/>
                </a:solidFill>
              </a:rPr>
              <a:t>?</a:t>
            </a:r>
          </a:p>
          <a:p>
            <a:r>
              <a:rPr lang="pt-BR" dirty="0">
                <a:solidFill>
                  <a:schemeClr val="bg1"/>
                </a:solidFill>
              </a:rPr>
              <a:t>[...]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15</a:t>
            </a:r>
            <a:r>
              <a:rPr lang="pt-BR" dirty="0">
                <a:solidFill>
                  <a:schemeClr val="bg1"/>
                </a:solidFill>
              </a:rPr>
              <a:t>Agora mesmo foram introduzidos à minha presença [...]</a:t>
            </a:r>
            <a:r>
              <a:rPr lang="pt-BR" u="sng" dirty="0">
                <a:solidFill>
                  <a:schemeClr val="bg1"/>
                </a:solidFill>
              </a:rPr>
              <a:t>; mas não puderam dar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u="sng" dirty="0">
                <a:solidFill>
                  <a:schemeClr val="bg1"/>
                </a:solidFill>
              </a:rPr>
              <a:t> destas palavras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16</a:t>
            </a:r>
            <a:r>
              <a:rPr lang="pt-BR" dirty="0">
                <a:solidFill>
                  <a:schemeClr val="bg1"/>
                </a:solidFill>
              </a:rPr>
              <a:t>Eu, porém, tenho ouvido dizer de ti que podes dar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 e resolver dúvidas. Agora, se puderes ler este escrito, e fazer-me saber 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interpretação, serás vestido de púrpura, e terás cadeia de ouro ao pescoço e no reino serás o terceiro governante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5:13;15,16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2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38481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17</a:t>
            </a:r>
            <a:r>
              <a:rPr lang="pt-BR" dirty="0">
                <a:solidFill>
                  <a:schemeClr val="bg1"/>
                </a:solidFill>
              </a:rPr>
              <a:t>Então respondeu Daniel, e disse na presença do rei: </a:t>
            </a:r>
            <a:r>
              <a:rPr lang="pt-BR" u="sng" dirty="0">
                <a:solidFill>
                  <a:schemeClr val="bg1"/>
                </a:solidFill>
              </a:rPr>
              <a:t>As tuas dádivas fiquem contigo, e dá os teus prêmios a outro; contudo lerei ao rei o escrito, e far-lhe-ei saber a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r>
              <a:rPr lang="pt-BR" dirty="0">
                <a:solidFill>
                  <a:schemeClr val="bg1"/>
                </a:solidFill>
              </a:rPr>
              <a:t>[...]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20</a:t>
            </a:r>
            <a:r>
              <a:rPr lang="pt-BR" dirty="0">
                <a:solidFill>
                  <a:schemeClr val="bg1"/>
                </a:solidFill>
              </a:rPr>
              <a:t>Mas </a:t>
            </a:r>
            <a:r>
              <a:rPr lang="pt-BR" u="sng" dirty="0">
                <a:solidFill>
                  <a:schemeClr val="bg1"/>
                </a:solidFill>
              </a:rPr>
              <a:t>quando o seu coração se exaltou</a:t>
            </a:r>
            <a:r>
              <a:rPr lang="pt-BR" dirty="0">
                <a:solidFill>
                  <a:schemeClr val="bg1"/>
                </a:solidFill>
              </a:rPr>
              <a:t>, e o seu espírito se endureceu em soberba, foi derrubado do seu trono real, e passou dele a sua glória.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5:17,20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31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85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baseline="30000" dirty="0">
                <a:solidFill>
                  <a:schemeClr val="bg1"/>
                </a:solidFill>
              </a:rPr>
              <a:t>22</a:t>
            </a:r>
            <a:r>
              <a:rPr lang="pt-BR" u="sng" dirty="0">
                <a:solidFill>
                  <a:schemeClr val="bg1"/>
                </a:solidFill>
              </a:rPr>
              <a:t>E tu, </a:t>
            </a:r>
            <a:r>
              <a:rPr lang="pt-BR" u="sng" dirty="0" err="1">
                <a:solidFill>
                  <a:schemeClr val="bg1"/>
                </a:solidFill>
              </a:rPr>
              <a:t>Belsazar</a:t>
            </a:r>
            <a:r>
              <a:rPr lang="pt-BR" u="sng" dirty="0">
                <a:solidFill>
                  <a:schemeClr val="bg1"/>
                </a:solidFill>
              </a:rPr>
              <a:t>, que és seu filho, não humilhaste o teu coração, ainda que soubeste tudo isto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23</a:t>
            </a:r>
            <a:r>
              <a:rPr lang="pt-BR" u="sng" dirty="0">
                <a:solidFill>
                  <a:schemeClr val="bg1"/>
                </a:solidFill>
              </a:rPr>
              <a:t>E te levantaste contra o Senhor do céu</a:t>
            </a:r>
            <a:r>
              <a:rPr lang="pt-BR" dirty="0">
                <a:solidFill>
                  <a:schemeClr val="bg1"/>
                </a:solidFill>
              </a:rPr>
              <a:t>, pois foram trazidos à tua presença os vasos da casa dele, e tu, os teus senhores, as tuas mulheres e as tuas concubinas, bebestes vinho neles; além disso,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deste louvores aos deuses de prata, de ouro, de bronze, de ferro, de madeira e de pedra</a:t>
            </a:r>
            <a:r>
              <a:rPr lang="pt-BR" dirty="0">
                <a:solidFill>
                  <a:schemeClr val="bg1"/>
                </a:solidFill>
              </a:rPr>
              <a:t>, que não </a:t>
            </a:r>
            <a:r>
              <a:rPr lang="pt-BR" dirty="0" err="1">
                <a:solidFill>
                  <a:schemeClr val="bg1"/>
                </a:solidFill>
              </a:rPr>
              <a:t>vêem</a:t>
            </a:r>
            <a:r>
              <a:rPr lang="pt-BR" dirty="0">
                <a:solidFill>
                  <a:schemeClr val="bg1"/>
                </a:solidFill>
              </a:rPr>
              <a:t>, não ouvem, nem sabem; </a:t>
            </a:r>
            <a:r>
              <a:rPr lang="pt-BR" u="sng" dirty="0">
                <a:solidFill>
                  <a:schemeClr val="bg1"/>
                </a:solidFill>
              </a:rPr>
              <a:t>mas a Deus, em cuja mão está a tua vida, e de quem são todos os teus caminhos, a ele não glorificaste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5:22,23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18974F3-25A2-A040-93FE-66BBEA23D35D}"/>
              </a:ext>
            </a:extLst>
          </p:cNvPr>
          <p:cNvSpPr txBox="1"/>
          <p:nvPr/>
        </p:nvSpPr>
        <p:spPr>
          <a:xfrm>
            <a:off x="6184900" y="1855231"/>
            <a:ext cx="216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Sl</a:t>
            </a:r>
            <a:r>
              <a:rPr lang="pt-BR" dirty="0"/>
              <a:t> 150.6</a:t>
            </a:r>
          </a:p>
        </p:txBody>
      </p:sp>
    </p:spTree>
    <p:extLst>
      <p:ext uri="{BB962C8B-B14F-4D97-AF65-F5344CB8AC3E}">
        <p14:creationId xmlns:p14="http://schemas.microsoft.com/office/powerpoint/2010/main" val="1150326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38354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24</a:t>
            </a:r>
            <a:r>
              <a:rPr lang="pt-BR" dirty="0">
                <a:solidFill>
                  <a:schemeClr val="bg1"/>
                </a:solidFill>
              </a:rPr>
              <a:t>Então dele foi enviada aquela parte da mão, que escreveu este escrito.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25</a:t>
            </a:r>
            <a:r>
              <a:rPr lang="pt-BR" dirty="0">
                <a:solidFill>
                  <a:schemeClr val="bg1"/>
                </a:solidFill>
              </a:rPr>
              <a:t>Este, pois, é o escrito que se escreveu: </a:t>
            </a:r>
            <a:r>
              <a:rPr lang="pt-BR" u="sng" dirty="0">
                <a:solidFill>
                  <a:schemeClr val="bg1"/>
                </a:solidFill>
              </a:rPr>
              <a:t>MENE, MENE, TEQUEL, UFARSIM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26</a:t>
            </a:r>
            <a:r>
              <a:rPr lang="pt-BR" dirty="0">
                <a:solidFill>
                  <a:schemeClr val="bg1"/>
                </a:solidFill>
              </a:rPr>
              <a:t>Esta é a interpretação daquilo: MENE: </a:t>
            </a:r>
            <a:r>
              <a:rPr lang="pt-BR" u="sng" dirty="0">
                <a:solidFill>
                  <a:schemeClr val="bg1"/>
                </a:solidFill>
              </a:rPr>
              <a:t>Contou Deus o teu reino, e o acabou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27</a:t>
            </a:r>
            <a:r>
              <a:rPr lang="pt-BR" dirty="0">
                <a:solidFill>
                  <a:schemeClr val="bg1"/>
                </a:solidFill>
              </a:rPr>
              <a:t>TEQUEL: </a:t>
            </a:r>
            <a:r>
              <a:rPr lang="pt-BR" u="sng" dirty="0">
                <a:solidFill>
                  <a:schemeClr val="bg1"/>
                </a:solidFill>
              </a:rPr>
              <a:t>Pesado foste na balança, e foste achado em falta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28</a:t>
            </a:r>
            <a:r>
              <a:rPr lang="pt-BR" dirty="0">
                <a:solidFill>
                  <a:schemeClr val="bg1"/>
                </a:solidFill>
              </a:rPr>
              <a:t>PERES: </a:t>
            </a:r>
            <a:r>
              <a:rPr lang="pt-BR" u="sng" dirty="0">
                <a:solidFill>
                  <a:schemeClr val="bg1"/>
                </a:solidFill>
              </a:rPr>
              <a:t>Dividido foi o teu reino, e dado aos medos e aos persas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5:24-28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DF9411-4943-8343-8745-89E6BDF152D8}"/>
              </a:ext>
            </a:extLst>
          </p:cNvPr>
          <p:cNvSpPr txBox="1"/>
          <p:nvPr/>
        </p:nvSpPr>
        <p:spPr>
          <a:xfrm>
            <a:off x="6184900" y="1485899"/>
            <a:ext cx="228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Is</a:t>
            </a:r>
            <a:r>
              <a:rPr lang="pt-BR" dirty="0"/>
              <a:t> 44.24-28 (~700 a.C.)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E3A67A-F679-AF46-BBD1-53D2224FBE7E}"/>
              </a:ext>
            </a:extLst>
          </p:cNvPr>
          <p:cNvSpPr txBox="1"/>
          <p:nvPr/>
        </p:nvSpPr>
        <p:spPr>
          <a:xfrm>
            <a:off x="6184900" y="1855231"/>
            <a:ext cx="216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Jr 50.1-3 (~594 a.C.)</a:t>
            </a:r>
          </a:p>
        </p:txBody>
      </p:sp>
    </p:spTree>
    <p:extLst>
      <p:ext uri="{BB962C8B-B14F-4D97-AF65-F5344CB8AC3E}">
        <p14:creationId xmlns:p14="http://schemas.microsoft.com/office/powerpoint/2010/main" val="3475309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05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17D9F51E-78E4-8947-83F4-77EBF8D0527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080890" y="1295400"/>
            <a:ext cx="407803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B2A988E-79B1-4E4D-BCF7-13FBB9099D75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2368173" y="2400300"/>
            <a:ext cx="37907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18C3722-C206-9E4F-80D1-52D0DF8C5950}"/>
              </a:ext>
            </a:extLst>
          </p:cNvPr>
          <p:cNvCxnSpPr>
            <a:cxnSpLocks/>
          </p:cNvCxnSpPr>
          <p:nvPr/>
        </p:nvCxnSpPr>
        <p:spPr>
          <a:xfrm>
            <a:off x="2457073" y="3594664"/>
            <a:ext cx="37018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AF25E44-83BF-5B44-B557-C6DD62E94E3B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2368173" y="4915464"/>
            <a:ext cx="37907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17F36699-B958-C246-9DB2-E3743A7F8AAE}"/>
              </a:ext>
            </a:extLst>
          </p:cNvPr>
          <p:cNvCxnSpPr>
            <a:cxnSpLocks/>
          </p:cNvCxnSpPr>
          <p:nvPr/>
        </p:nvCxnSpPr>
        <p:spPr>
          <a:xfrm>
            <a:off x="2080890" y="6229398"/>
            <a:ext cx="40151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6E2CD4-14E1-D443-AA56-1D6AEC9300B0}"/>
              </a:ext>
            </a:extLst>
          </p:cNvPr>
          <p:cNvSpPr txBox="1"/>
          <p:nvPr/>
        </p:nvSpPr>
        <p:spPr>
          <a:xfrm>
            <a:off x="6158924" y="11107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trike="sngStrike" dirty="0"/>
              <a:t>BABILÔNIA (605-539 </a:t>
            </a:r>
            <a:r>
              <a:rPr lang="pt-BR" strike="sngStrike" dirty="0" err="1"/>
              <a:t>aC</a:t>
            </a:r>
            <a:r>
              <a:rPr lang="pt-BR" strike="sngStrike" dirty="0"/>
              <a:t>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C6018AB-FBD8-DE42-91DF-0839BAAB77C9}"/>
              </a:ext>
            </a:extLst>
          </p:cNvPr>
          <p:cNvSpPr txBox="1"/>
          <p:nvPr/>
        </p:nvSpPr>
        <p:spPr>
          <a:xfrm>
            <a:off x="6158924" y="22156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MEDO-PERSA (539-331 </a:t>
            </a:r>
            <a:r>
              <a:rPr lang="pt-BR" b="1" u="sng" dirty="0" err="1"/>
              <a:t>aC</a:t>
            </a:r>
            <a:r>
              <a:rPr lang="pt-BR" b="1" u="sng" dirty="0"/>
              <a:t>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1FDE88-2AD2-014F-B8AD-EF5F6E257C35}"/>
              </a:ext>
            </a:extLst>
          </p:cNvPr>
          <p:cNvSpPr txBox="1"/>
          <p:nvPr/>
        </p:nvSpPr>
        <p:spPr>
          <a:xfrm>
            <a:off x="6158924" y="3320534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GRÉCIA (331-168 </a:t>
            </a:r>
            <a:r>
              <a:rPr lang="pt-BR" dirty="0" err="1"/>
              <a:t>aC</a:t>
            </a:r>
            <a:r>
              <a:rPr lang="pt-BR" dirty="0"/>
              <a:t>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CE77EFD-8897-224D-BD35-A596DABB99A5}"/>
              </a:ext>
            </a:extLst>
          </p:cNvPr>
          <p:cNvSpPr txBox="1"/>
          <p:nvPr/>
        </p:nvSpPr>
        <p:spPr>
          <a:xfrm>
            <a:off x="6158924" y="4730798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ROMA (168 </a:t>
            </a:r>
            <a:r>
              <a:rPr lang="pt-BR" dirty="0" err="1"/>
              <a:t>aC</a:t>
            </a:r>
            <a:r>
              <a:rPr lang="pt-BR" dirty="0"/>
              <a:t>– 476 </a:t>
            </a:r>
            <a:r>
              <a:rPr lang="pt-BR" dirty="0" err="1"/>
              <a:t>dC</a:t>
            </a:r>
            <a:r>
              <a:rPr lang="pt-BR" dirty="0"/>
              <a:t>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F78CBA-86D3-614A-9997-87FA7B173D17}"/>
              </a:ext>
            </a:extLst>
          </p:cNvPr>
          <p:cNvSpPr txBox="1"/>
          <p:nvPr/>
        </p:nvSpPr>
        <p:spPr>
          <a:xfrm>
            <a:off x="6158924" y="5708045"/>
            <a:ext cx="3875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EUROPA (ROMA DIVIDIDA / UNIÃO ESTADO + RELIGIÃO)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7F5A02F2-9380-7A4C-BB38-7D4F164B1932}"/>
              </a:ext>
            </a:extLst>
          </p:cNvPr>
          <p:cNvCxnSpPr>
            <a:cxnSpLocks/>
          </p:cNvCxnSpPr>
          <p:nvPr/>
        </p:nvCxnSpPr>
        <p:spPr>
          <a:xfrm>
            <a:off x="3358773" y="5489575"/>
            <a:ext cx="65551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2577C43-A295-9C4A-8D61-B83CFFB978C8}"/>
              </a:ext>
            </a:extLst>
          </p:cNvPr>
          <p:cNvSpPr txBox="1"/>
          <p:nvPr/>
        </p:nvSpPr>
        <p:spPr>
          <a:xfrm>
            <a:off x="10034334" y="5285539"/>
            <a:ext cx="387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REINO DE DEUS</a:t>
            </a:r>
          </a:p>
        </p:txBody>
      </p:sp>
      <p:pic>
        <p:nvPicPr>
          <p:cNvPr id="3074" name="Picture 2" descr="B9 Nyika Dzakataurwa naDhanieri Kuti Dzaizova Nesimba — RAIBHURARI  YEPAINDANETI yeWatchtower">
            <a:extLst>
              <a:ext uri="{FF2B5EF4-FFF2-40B4-BE49-F238E27FC236}">
                <a16:creationId xmlns:a16="http://schemas.microsoft.com/office/drawing/2014/main" id="{54E9C1E7-5C31-784B-A487-0B0877B4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12" b="94920" l="7083" r="90000">
                        <a14:foregroundMark x1="37083" y1="8422" x2="37083" y2="8422"/>
                        <a14:foregroundMark x1="35417" y1="6150" x2="35417" y2="6150"/>
                        <a14:foregroundMark x1="41667" y1="4412" x2="41667" y2="4412"/>
                        <a14:foregroundMark x1="36250" y1="94118" x2="36250" y2="94118"/>
                        <a14:foregroundMark x1="30000" y1="95053" x2="30000" y2="95053"/>
                        <a14:foregroundMark x1="7083" y1="19519" x2="7083" y2="19519"/>
                        <a14:foregroundMark x1="87917" y1="31417" x2="87917" y2="3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24" y="851337"/>
            <a:ext cx="1854429" cy="578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ock &amp; Malt em Cardiff Cardápio">
            <a:extLst>
              <a:ext uri="{FF2B5EF4-FFF2-40B4-BE49-F238E27FC236}">
                <a16:creationId xmlns:a16="http://schemas.microsoft.com/office/drawing/2014/main" id="{EC74A889-DDF9-6D4A-8C53-91F521408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99018">
            <a:off x="1819014" y="4961233"/>
            <a:ext cx="2237647" cy="128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786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VERSÍCULO PRINCIPAL</a:t>
            </a:r>
          </a:p>
          <a:p>
            <a:endParaRPr lang="pt-BR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BR" sz="3200" baseline="30000" dirty="0"/>
              <a:t>3</a:t>
            </a:r>
            <a:r>
              <a:rPr lang="pt-BR" sz="3200" dirty="0"/>
              <a:t>Quão grandes são os seus sinais, e quão poderosas as suas maravilhas! O seu reino é um reino sempiterno, e o seu domínio de geração em geração.</a:t>
            </a:r>
          </a:p>
          <a:p>
            <a:pPr marL="0" indent="0">
              <a:buNone/>
            </a:pPr>
            <a:r>
              <a:rPr lang="pt-BR" u="sng" dirty="0"/>
              <a:t>Daniel 4.3</a:t>
            </a:r>
          </a:p>
        </p:txBody>
      </p:sp>
    </p:spTree>
    <p:extLst>
      <p:ext uri="{BB962C8B-B14F-4D97-AF65-F5344CB8AC3E}">
        <p14:creationId xmlns:p14="http://schemas.microsoft.com/office/powerpoint/2010/main" val="248693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PERGUNTAS PARA REFLEXÃO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Como as tragédias da vida se relacionam com a existência de um Deus que tudo sabe, tudo vê e tudo pode?</a:t>
            </a:r>
            <a:br>
              <a:rPr lang="pt-BR" sz="2400" dirty="0"/>
            </a:br>
            <a:endParaRPr lang="pt-BR" sz="2400" u="sng" dirty="0"/>
          </a:p>
          <a:p>
            <a:r>
              <a:rPr lang="pt-BR" sz="2400" dirty="0"/>
              <a:t>Daniel e seus amigos decidiram permanecer fiéis a Deus, mesmo vivendo em uma sociedade que tinha valores opostos aos valores do Deus bíblico. Que exemplo podemos tirar do testemunho destes jovens para os nossos dias?</a:t>
            </a:r>
            <a:br>
              <a:rPr lang="pt-BR" sz="2400" dirty="0"/>
            </a:br>
            <a:endParaRPr lang="pt-BR" sz="2400" dirty="0"/>
          </a:p>
          <a:p>
            <a:r>
              <a:rPr lang="pt-BR" sz="2400" dirty="0"/>
              <a:t>Mesmo em Babilônia, vemos Deus atuando em favor dos jovens Hebreus com graça e misericórdia, como esta verdade impacta nossa vida nos dias de hoje?</a:t>
            </a:r>
          </a:p>
        </p:txBody>
      </p:sp>
    </p:spTree>
    <p:extLst>
      <p:ext uri="{BB962C8B-B14F-4D97-AF65-F5344CB8AC3E}">
        <p14:creationId xmlns:p14="http://schemas.microsoft.com/office/powerpoint/2010/main" val="8554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RESUMO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E2D4E5-926E-9348-BE89-68295F5E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76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APLICAÇÃO PARA A VIDA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1595DB2-FBE4-3945-B701-69955F1C2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86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947</TotalTime>
  <Words>1277</Words>
  <Application>Microsoft Macintosh PowerPoint</Application>
  <PresentationFormat>Widescreen</PresentationFormat>
  <Paragraphs>119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05</vt:lpstr>
      <vt:lpstr>EPISÓDIO 01</vt:lpstr>
      <vt:lpstr>EPISÓDIO 01</vt:lpstr>
      <vt:lpstr>EPISÓDIO 01</vt:lpstr>
      <vt:lpstr>EPISÓDIO 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42</cp:revision>
  <dcterms:created xsi:type="dcterms:W3CDTF">2021-04-09T17:42:29Z</dcterms:created>
  <dcterms:modified xsi:type="dcterms:W3CDTF">2021-05-08T18:59:00Z</dcterms:modified>
</cp:coreProperties>
</file>