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6" r:id="rId4"/>
    <p:sldId id="287" r:id="rId5"/>
    <p:sldId id="288" r:id="rId6"/>
    <p:sldId id="289" r:id="rId7"/>
    <p:sldId id="286" r:id="rId8"/>
    <p:sldId id="290" r:id="rId9"/>
    <p:sldId id="291" r:id="rId10"/>
    <p:sldId id="292" r:id="rId11"/>
    <p:sldId id="293" r:id="rId12"/>
    <p:sldId id="294" r:id="rId13"/>
    <p:sldId id="263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71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078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038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41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226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921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40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496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0402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642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858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047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92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23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03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15/05/2021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1,2+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cf/dn/3/5,6+" TargetMode="External"/><Relationship Id="rId5" Type="http://schemas.openxmlformats.org/officeDocument/2006/relationships/hyperlink" Target="https://www.bibliaonline.com.br/acf/dn/6/7,8+" TargetMode="External"/><Relationship Id="rId4" Type="http://schemas.openxmlformats.org/officeDocument/2006/relationships/hyperlink" Target="https://www.bibliaonline.com.br/acf/dn/3/2+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13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cf/dn/3/21+" TargetMode="External"/><Relationship Id="rId5" Type="http://schemas.openxmlformats.org/officeDocument/2006/relationships/hyperlink" Target="https://www.bibliaonline.com.br/acf/dn/6/16+" TargetMode="External"/><Relationship Id="rId4" Type="http://schemas.openxmlformats.org/officeDocument/2006/relationships/hyperlink" Target="https://www.bibliaonline.com.br/acf/dn/3/12+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22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cf/dn/3/29+" TargetMode="External"/><Relationship Id="rId5" Type="http://schemas.openxmlformats.org/officeDocument/2006/relationships/hyperlink" Target="https://www.bibliaonline.com.br/acf/dn/6/26,27+" TargetMode="External"/><Relationship Id="rId4" Type="http://schemas.openxmlformats.org/officeDocument/2006/relationships/hyperlink" Target="https://www.bibliaonline.com.br/acf/dn/3/25+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28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3/30+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1-3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4-6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6/7,8+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10,11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6/12+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15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6/16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20,21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6/22+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6/25-27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3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6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6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 UM NOVO GOVERNO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BRILHO DE DANIEL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INVEJA DOS PARES DE DANIEL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HISTORIA SE REPETE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TRAMA DOS OPOSITORES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UNIÃO E RELIGIÃO CONTRA A LEI DE DEUS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DE DANIEL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DANIEL NA COVA DOS LEÕES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DARIO ENGANADO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DARIO ORANDO E JEJUANDO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LIVRAMENTO DE DANIEL E O TESTEMUNHO DE DARIO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DORMINDO COM LEÕES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6A2B88-C738-3543-9A7D-A7491817CFDB}"/>
              </a:ext>
            </a:extLst>
          </p:cNvPr>
          <p:cNvSpPr txBox="1"/>
          <p:nvPr/>
        </p:nvSpPr>
        <p:spPr>
          <a:xfrm>
            <a:off x="1143000" y="1308100"/>
            <a:ext cx="4013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E pareceu bem a Dario constituir sobre o reino cento </a:t>
            </a:r>
            <a:r>
              <a:rPr lang="pt-BR" sz="1400" u="sng" dirty="0"/>
              <a:t>e vinte príncipes</a:t>
            </a:r>
            <a:r>
              <a:rPr lang="pt-BR" sz="1400" dirty="0"/>
              <a:t>, que estivessem sobre todo o reino;</a:t>
            </a:r>
            <a:br>
              <a:rPr lang="pt-BR" sz="1400" dirty="0"/>
            </a:br>
            <a:r>
              <a:rPr lang="pt-BR" sz="1400" dirty="0"/>
              <a:t>E sobre </a:t>
            </a:r>
            <a:r>
              <a:rPr lang="pt-BR" sz="1400" u="sng" dirty="0"/>
              <a:t>eles três presidentes</a:t>
            </a:r>
            <a:r>
              <a:rPr lang="pt-BR" sz="1400" dirty="0"/>
              <a:t>, dos quais Daniel era um, aos quais estes príncipes dessem conta, para que o rei não sofresse dano.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6:1,2</a:t>
            </a:r>
            <a:endParaRPr lang="pt-BR" sz="14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D8A08B-7891-5F4F-89C1-278FF3F6F6F4}"/>
              </a:ext>
            </a:extLst>
          </p:cNvPr>
          <p:cNvSpPr txBox="1"/>
          <p:nvPr/>
        </p:nvSpPr>
        <p:spPr>
          <a:xfrm>
            <a:off x="5900683" y="1308100"/>
            <a:ext cx="401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Então o rei Nabucodonosor mandou reunir os </a:t>
            </a:r>
            <a:r>
              <a:rPr lang="pt-BR" sz="1400" u="sng" dirty="0"/>
              <a:t>príncipes</a:t>
            </a:r>
            <a:r>
              <a:rPr lang="pt-BR" sz="1400" dirty="0"/>
              <a:t>, os </a:t>
            </a:r>
            <a:r>
              <a:rPr lang="pt-BR" sz="1400" u="sng" dirty="0"/>
              <a:t>prefeitos</a:t>
            </a:r>
            <a:r>
              <a:rPr lang="pt-BR" sz="1400" dirty="0"/>
              <a:t>, os </a:t>
            </a:r>
            <a:r>
              <a:rPr lang="pt-BR" sz="1400" u="sng" dirty="0"/>
              <a:t>governadores</a:t>
            </a:r>
            <a:r>
              <a:rPr lang="pt-BR" sz="1400" dirty="0"/>
              <a:t>, os </a:t>
            </a:r>
            <a:r>
              <a:rPr lang="pt-BR" sz="1400" u="sng" dirty="0"/>
              <a:t>conselheiros</a:t>
            </a:r>
            <a:r>
              <a:rPr lang="pt-BR" sz="1400" dirty="0"/>
              <a:t>, os </a:t>
            </a:r>
            <a:r>
              <a:rPr lang="pt-BR" sz="1400" u="sng" dirty="0"/>
              <a:t>tesoureiros</a:t>
            </a:r>
            <a:r>
              <a:rPr lang="pt-BR" sz="1400" dirty="0"/>
              <a:t>, os juízes, os </a:t>
            </a:r>
            <a:r>
              <a:rPr lang="pt-BR" sz="1400" dirty="0" err="1"/>
              <a:t>capitàes</a:t>
            </a:r>
            <a:r>
              <a:rPr lang="pt-BR" sz="1400" dirty="0"/>
              <a:t>, e todos os oficiais das províncias, para que viessem à consagração da estátua que o rei Nabucodonosor tinha levantado.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</a:t>
            </a:r>
            <a:endParaRPr lang="pt-BR" sz="1400" dirty="0">
              <a:effectLst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9BC04A-9A4C-7645-B5CE-916FDAB205C8}"/>
              </a:ext>
            </a:extLst>
          </p:cNvPr>
          <p:cNvSpPr txBox="1"/>
          <p:nvPr/>
        </p:nvSpPr>
        <p:spPr>
          <a:xfrm>
            <a:off x="1143000" y="3448098"/>
            <a:ext cx="401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Todos os presidentes do reino, os </a:t>
            </a:r>
            <a:r>
              <a:rPr lang="pt-BR" sz="1400" dirty="0" err="1"/>
              <a:t>capitàes</a:t>
            </a:r>
            <a:r>
              <a:rPr lang="pt-BR" sz="1400" dirty="0"/>
              <a:t> e príncipes, conselheiros e governadores, concordaram em promulgar um edito real e </a:t>
            </a:r>
            <a:r>
              <a:rPr lang="pt-BR" sz="1400" u="sng" dirty="0"/>
              <a:t>confirmar a proibição que qualquer que, por espaço de trinta dias, fizer uma petição a qualquer deus</a:t>
            </a:r>
            <a:r>
              <a:rPr lang="pt-BR" sz="1400" dirty="0"/>
              <a:t>, ou a qualquer homem, e não a ti, ó rei, </a:t>
            </a:r>
            <a:r>
              <a:rPr lang="pt-BR" sz="1400" u="sng" dirty="0"/>
              <a:t>seja lançado na cova dos leões</a:t>
            </a:r>
            <a:r>
              <a:rPr lang="pt-BR" sz="1400" dirty="0"/>
              <a:t>.</a:t>
            </a:r>
            <a:br>
              <a:rPr lang="pt-BR" sz="1400" dirty="0"/>
            </a:br>
            <a:r>
              <a:rPr lang="pt-BR" sz="1400" dirty="0"/>
              <a:t>Agora, pois, ó rei, confirma a proibição, e assina o edito, para que não seja mudado, conforme a lei dos medos e dos persas, que não se pode revogar.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6:7,8</a:t>
            </a:r>
            <a:endParaRPr lang="pt-BR" sz="1400" dirty="0">
              <a:effectLst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C804F90-BF83-714F-BC0D-5E0A70C43288}"/>
              </a:ext>
            </a:extLst>
          </p:cNvPr>
          <p:cNvSpPr txBox="1"/>
          <p:nvPr/>
        </p:nvSpPr>
        <p:spPr>
          <a:xfrm>
            <a:off x="5900683" y="3489527"/>
            <a:ext cx="4013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Quando ouvirdes o som da buzina, da flauta, da harpa, da </a:t>
            </a:r>
            <a:r>
              <a:rPr lang="pt-BR" sz="1400" dirty="0" err="1"/>
              <a:t>sambuca</a:t>
            </a:r>
            <a:r>
              <a:rPr lang="pt-BR" sz="1400" dirty="0"/>
              <a:t>, do saltério, da gaita de foles, e de toda a espécie de música, </a:t>
            </a:r>
            <a:r>
              <a:rPr lang="pt-BR" sz="1400" u="sng" dirty="0"/>
              <a:t>prostrar-vos-eis, e adorareis a estátua de ouro </a:t>
            </a:r>
            <a:r>
              <a:rPr lang="pt-BR" sz="1400" dirty="0"/>
              <a:t>que o rei Nabucodonosor tem levantado.</a:t>
            </a:r>
            <a:br>
              <a:rPr lang="pt-BR" sz="1400" dirty="0"/>
            </a:br>
            <a:r>
              <a:rPr lang="pt-BR" sz="1400" dirty="0"/>
              <a:t>E qualquer que não se prostrar e não a adorar, </a:t>
            </a:r>
            <a:r>
              <a:rPr lang="pt-BR" sz="1400" u="sng" dirty="0"/>
              <a:t>será na mesma hora lançado dentro da fornalha de fogo ardente</a:t>
            </a:r>
            <a:r>
              <a:rPr lang="pt-BR" sz="1400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3:5,6</a:t>
            </a:r>
            <a:endParaRPr lang="pt-BR" sz="1400" dirty="0">
              <a:effectLst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1165DC-6F9B-6942-BEF0-F36806D2302A}"/>
              </a:ext>
            </a:extLst>
          </p:cNvPr>
          <p:cNvSpPr txBox="1"/>
          <p:nvPr/>
        </p:nvSpPr>
        <p:spPr>
          <a:xfrm>
            <a:off x="10369770" y="1892875"/>
            <a:ext cx="132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REUNIÃO ENTRE</a:t>
            </a:r>
          </a:p>
          <a:p>
            <a:r>
              <a:rPr lang="pt-BR" sz="1100" dirty="0">
                <a:solidFill>
                  <a:schemeClr val="accent2"/>
                </a:solidFill>
              </a:rPr>
              <a:t>GOVERNANTES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328321-BB29-6E43-A25C-7E2DEDB216B6}"/>
              </a:ext>
            </a:extLst>
          </p:cNvPr>
          <p:cNvSpPr txBox="1"/>
          <p:nvPr/>
        </p:nvSpPr>
        <p:spPr>
          <a:xfrm>
            <a:off x="10369770" y="3862014"/>
            <a:ext cx="1320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UNIÃO ENTRE</a:t>
            </a:r>
          </a:p>
          <a:p>
            <a:r>
              <a:rPr lang="pt-BR" sz="1100" dirty="0">
                <a:solidFill>
                  <a:schemeClr val="accent2"/>
                </a:solidFill>
              </a:rPr>
              <a:t>ESTAO E RELIGIÃO</a:t>
            </a:r>
          </a:p>
          <a:p>
            <a:r>
              <a:rPr lang="pt-BR" sz="1100" dirty="0">
                <a:solidFill>
                  <a:schemeClr val="accent2"/>
                </a:solidFill>
              </a:rPr>
              <a:t>CERCEANDO A LIBERDADE DE CONSCIÊNCIA E FÉ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924A56-FD8E-D34F-A970-E6BE75C1C614}"/>
              </a:ext>
            </a:extLst>
          </p:cNvPr>
          <p:cNvSpPr txBox="1"/>
          <p:nvPr/>
        </p:nvSpPr>
        <p:spPr>
          <a:xfrm>
            <a:off x="10388600" y="5029333"/>
            <a:ext cx="1320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DECRETO</a:t>
            </a:r>
          </a:p>
        </p:txBody>
      </p:sp>
    </p:spTree>
    <p:extLst>
      <p:ext uri="{BB962C8B-B14F-4D97-AF65-F5344CB8AC3E}">
        <p14:creationId xmlns:p14="http://schemas.microsoft.com/office/powerpoint/2010/main" val="108791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6A2B88-C738-3543-9A7D-A7491817CFDB}"/>
              </a:ext>
            </a:extLst>
          </p:cNvPr>
          <p:cNvSpPr txBox="1"/>
          <p:nvPr/>
        </p:nvSpPr>
        <p:spPr>
          <a:xfrm>
            <a:off x="1143000" y="1308100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Então responderam ao rei, dizendo-lhe: </a:t>
            </a:r>
            <a:r>
              <a:rPr lang="pt-BR" sz="1400" u="sng" dirty="0"/>
              <a:t>Daniel, que é dos filhos dos cativos de Judá, não tem feito caso de ti, ó rei, nem do edito que assinaste</a:t>
            </a:r>
            <a:r>
              <a:rPr lang="pt-BR" sz="1400" dirty="0"/>
              <a:t>, antes três vezes por dia faz a sua oração.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6:13</a:t>
            </a:r>
            <a:endParaRPr lang="pt-BR" sz="14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D8A08B-7891-5F4F-89C1-278FF3F6F6F4}"/>
              </a:ext>
            </a:extLst>
          </p:cNvPr>
          <p:cNvSpPr txBox="1"/>
          <p:nvPr/>
        </p:nvSpPr>
        <p:spPr>
          <a:xfrm>
            <a:off x="5900683" y="1308100"/>
            <a:ext cx="4013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Há uns homens judeus, os quais constituíste sobre os negócios da província de babilônia: </a:t>
            </a:r>
            <a:r>
              <a:rPr lang="pt-BR" sz="1400" u="sng" dirty="0" err="1"/>
              <a:t>Sadraque</a:t>
            </a:r>
            <a:r>
              <a:rPr lang="pt-BR" sz="1400" u="sng" dirty="0"/>
              <a:t>, </a:t>
            </a:r>
            <a:r>
              <a:rPr lang="pt-BR" sz="1400" u="sng" dirty="0" err="1"/>
              <a:t>Mesaque</a:t>
            </a:r>
            <a:r>
              <a:rPr lang="pt-BR" sz="1400" u="sng" dirty="0"/>
              <a:t> e </a:t>
            </a:r>
            <a:r>
              <a:rPr lang="pt-BR" sz="1400" u="sng" dirty="0" err="1"/>
              <a:t>Abednego</a:t>
            </a:r>
            <a:r>
              <a:rPr lang="pt-BR" sz="1400" u="sng" dirty="0"/>
              <a:t>; estes homens, ó rei, não fizeram caso de ti; a teus deuses não servem, nem adoram a estátua de ouro que levantaste</a:t>
            </a:r>
            <a:r>
              <a:rPr lang="pt-BR" sz="1400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3:12</a:t>
            </a:r>
            <a:endParaRPr lang="pt-BR" sz="1400" dirty="0">
              <a:effectLst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9B8F83-C2BE-F541-B2F3-0C0829A668E3}"/>
              </a:ext>
            </a:extLst>
          </p:cNvPr>
          <p:cNvSpPr txBox="1"/>
          <p:nvPr/>
        </p:nvSpPr>
        <p:spPr>
          <a:xfrm>
            <a:off x="1143000" y="3831238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Então o rei ordenou que trouxessem a Daniel, e </a:t>
            </a:r>
            <a:r>
              <a:rPr lang="pt-BR" sz="1400" u="sng" dirty="0"/>
              <a:t>lançaram-no na cova dos leões. </a:t>
            </a:r>
            <a:r>
              <a:rPr lang="pt-BR" sz="1400" dirty="0"/>
              <a:t>E, falando o rei, disse a Daniel: O teu Deus, a quem tu continuamente serves, ele te livrará.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6:16</a:t>
            </a:r>
            <a:endParaRPr lang="pt-BR" sz="1400" dirty="0">
              <a:effectLst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75F115-7347-F74E-B7B8-43DC85D0FC3E}"/>
              </a:ext>
            </a:extLst>
          </p:cNvPr>
          <p:cNvSpPr txBox="1"/>
          <p:nvPr/>
        </p:nvSpPr>
        <p:spPr>
          <a:xfrm>
            <a:off x="5878349" y="3831238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Então estes homens foram atados, vestidos com as suas capas, suas túnicas, e seus chapéus, e demais roupas, </a:t>
            </a:r>
            <a:r>
              <a:rPr lang="pt-BR" sz="1400" u="sng" dirty="0"/>
              <a:t>e foram lançados dentro da fornalha de fogo ardente</a:t>
            </a:r>
            <a:r>
              <a:rPr lang="pt-BR" sz="1400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3:21</a:t>
            </a:r>
            <a:endParaRPr lang="pt-BR" sz="1400" dirty="0">
              <a:effectLst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D71BD1-D7DD-5244-B17F-51182B84DC81}"/>
              </a:ext>
            </a:extLst>
          </p:cNvPr>
          <p:cNvSpPr txBox="1"/>
          <p:nvPr/>
        </p:nvSpPr>
        <p:spPr>
          <a:xfrm>
            <a:off x="10369770" y="1674009"/>
            <a:ext cx="1320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ACUSAÇÃO MOTIVADA POR INVEJA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319962E-66C2-F342-AEA9-D287E1266358}"/>
              </a:ext>
            </a:extLst>
          </p:cNvPr>
          <p:cNvSpPr txBox="1"/>
          <p:nvPr/>
        </p:nvSpPr>
        <p:spPr>
          <a:xfrm>
            <a:off x="10268170" y="3923571"/>
            <a:ext cx="1320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CUMPRIMENTO DO DECRETO E PROVAÇÃO</a:t>
            </a:r>
          </a:p>
        </p:txBody>
      </p:sp>
    </p:spTree>
    <p:extLst>
      <p:ext uri="{BB962C8B-B14F-4D97-AF65-F5344CB8AC3E}">
        <p14:creationId xmlns:p14="http://schemas.microsoft.com/office/powerpoint/2010/main" val="706389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6A2B88-C738-3543-9A7D-A7491817CFDB}"/>
              </a:ext>
            </a:extLst>
          </p:cNvPr>
          <p:cNvSpPr txBox="1"/>
          <p:nvPr/>
        </p:nvSpPr>
        <p:spPr>
          <a:xfrm>
            <a:off x="1143000" y="1308100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O meu Deus </a:t>
            </a:r>
            <a:r>
              <a:rPr lang="pt-BR" sz="1400" u="sng" dirty="0"/>
              <a:t>enviou o seu anjo</a:t>
            </a:r>
            <a:r>
              <a:rPr lang="pt-BR" sz="1400" dirty="0"/>
              <a:t>, e fechou a boca dos leões, </a:t>
            </a:r>
            <a:r>
              <a:rPr lang="pt-BR" sz="1400" u="sng" dirty="0"/>
              <a:t>para que não me fizessem dano</a:t>
            </a:r>
            <a:r>
              <a:rPr lang="pt-BR" sz="1400" dirty="0"/>
              <a:t>, porque foi achada em mim inocência diante dele; e também contra ti, ó rei, não tenho cometido delito algum.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6:22</a:t>
            </a:r>
            <a:endParaRPr lang="pt-BR" sz="14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D8A08B-7891-5F4F-89C1-278FF3F6F6F4}"/>
              </a:ext>
            </a:extLst>
          </p:cNvPr>
          <p:cNvSpPr txBox="1"/>
          <p:nvPr/>
        </p:nvSpPr>
        <p:spPr>
          <a:xfrm>
            <a:off x="5900683" y="1308100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Respondeu, dizendo: Eu, porém, vejo quatro homens soltos, que andam passeando dentro do fogo, </a:t>
            </a:r>
            <a:r>
              <a:rPr lang="pt-BR" sz="1400" u="sng" dirty="0"/>
              <a:t>sem sofrer nenhum dano</a:t>
            </a:r>
            <a:r>
              <a:rPr lang="pt-BR" sz="1400" dirty="0"/>
              <a:t>; e </a:t>
            </a:r>
            <a:r>
              <a:rPr lang="pt-BR" sz="1400" u="sng" dirty="0"/>
              <a:t>o aspecto do quarto é semelhante ao Filho de Deus</a:t>
            </a:r>
            <a:r>
              <a:rPr lang="pt-BR" sz="1400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3:25</a:t>
            </a:r>
            <a:endParaRPr lang="pt-BR" sz="1400" dirty="0">
              <a:effectLst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9B8F83-C2BE-F541-B2F3-0C0829A668E3}"/>
              </a:ext>
            </a:extLst>
          </p:cNvPr>
          <p:cNvSpPr txBox="1"/>
          <p:nvPr/>
        </p:nvSpPr>
        <p:spPr>
          <a:xfrm>
            <a:off x="1143000" y="3831238"/>
            <a:ext cx="4013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u="sng" dirty="0"/>
              <a:t>Da minha parte é feito um decreto</a:t>
            </a:r>
            <a:r>
              <a:rPr lang="pt-BR" sz="1400" dirty="0"/>
              <a:t>, pelo qual em todo o domínio do meu reino os homens tremam e temam perante o </a:t>
            </a:r>
            <a:r>
              <a:rPr lang="pt-BR" sz="1400" u="sng" dirty="0"/>
              <a:t>Deus de Daniel</a:t>
            </a:r>
            <a:r>
              <a:rPr lang="pt-BR" sz="1400" dirty="0"/>
              <a:t>; porque ele é o Deus vivo e que permanece para sempre, e o seu reino não se pode destruir, e o seu domínio durará até o fim.</a:t>
            </a:r>
            <a:br>
              <a:rPr lang="pt-BR" sz="1400" dirty="0"/>
            </a:br>
            <a:r>
              <a:rPr lang="pt-BR" sz="1400" u="sng" dirty="0"/>
              <a:t>Ele salva, livra, e opera sinais e maravilhas no céu e na terra</a:t>
            </a:r>
            <a:r>
              <a:rPr lang="pt-BR" sz="1400" dirty="0"/>
              <a:t>; ele salvou e livrou Daniel do poder dos leões.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6:26,27</a:t>
            </a:r>
            <a:endParaRPr lang="pt-BR" sz="1400" dirty="0">
              <a:effectLst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75F115-7347-F74E-B7B8-43DC85D0FC3E}"/>
              </a:ext>
            </a:extLst>
          </p:cNvPr>
          <p:cNvSpPr txBox="1"/>
          <p:nvPr/>
        </p:nvSpPr>
        <p:spPr>
          <a:xfrm>
            <a:off x="5878349" y="3831238"/>
            <a:ext cx="401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u="sng" dirty="0"/>
              <a:t>Por mim, pois, é feito um decreto</a:t>
            </a:r>
            <a:r>
              <a:rPr lang="pt-BR" sz="1400" dirty="0"/>
              <a:t>, pelo qual todo o povo, e nação e língua que disser blasfêmia contra o </a:t>
            </a:r>
            <a:r>
              <a:rPr lang="pt-BR" sz="1400" u="sng" dirty="0"/>
              <a:t>Deus de </a:t>
            </a:r>
            <a:r>
              <a:rPr lang="pt-BR" sz="1400" u="sng" dirty="0" err="1"/>
              <a:t>Sadraque</a:t>
            </a:r>
            <a:r>
              <a:rPr lang="pt-BR" sz="1400" u="sng" dirty="0"/>
              <a:t>, </a:t>
            </a:r>
            <a:r>
              <a:rPr lang="pt-BR" sz="1400" u="sng" dirty="0" err="1"/>
              <a:t>Mesaque</a:t>
            </a:r>
            <a:r>
              <a:rPr lang="pt-BR" sz="1400" u="sng" dirty="0"/>
              <a:t> e </a:t>
            </a:r>
            <a:r>
              <a:rPr lang="pt-BR" sz="1400" u="sng" dirty="0" err="1"/>
              <a:t>Abednego</a:t>
            </a:r>
            <a:r>
              <a:rPr lang="pt-BR" sz="1400" dirty="0"/>
              <a:t>, seja despedaçado, e as suas casas sejam feitas um monturo; porquanto </a:t>
            </a:r>
            <a:r>
              <a:rPr lang="pt-BR" sz="1400" u="sng" dirty="0"/>
              <a:t>não há outro Deus que possa livrar como este</a:t>
            </a:r>
            <a:r>
              <a:rPr lang="pt-BR" sz="1400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3:29</a:t>
            </a:r>
            <a:endParaRPr lang="pt-BR" sz="1400" dirty="0">
              <a:effectLst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6CAF80-01D3-694D-9EDA-163471403789}"/>
              </a:ext>
            </a:extLst>
          </p:cNvPr>
          <p:cNvSpPr txBox="1"/>
          <p:nvPr/>
        </p:nvSpPr>
        <p:spPr>
          <a:xfrm>
            <a:off x="10268170" y="1569710"/>
            <a:ext cx="132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O LIVRAMENTO SOBRENATURAL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7906F9D-5581-7D4C-A8D4-2DDF508513E5}"/>
              </a:ext>
            </a:extLst>
          </p:cNvPr>
          <p:cNvSpPr txBox="1"/>
          <p:nvPr/>
        </p:nvSpPr>
        <p:spPr>
          <a:xfrm>
            <a:off x="10268170" y="4085153"/>
            <a:ext cx="132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O TESTEMUNHO DO REI</a:t>
            </a:r>
          </a:p>
        </p:txBody>
      </p:sp>
    </p:spTree>
    <p:extLst>
      <p:ext uri="{BB962C8B-B14F-4D97-AF65-F5344CB8AC3E}">
        <p14:creationId xmlns:p14="http://schemas.microsoft.com/office/powerpoint/2010/main" val="3248758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6A2B88-C738-3543-9A7D-A7491817CFDB}"/>
              </a:ext>
            </a:extLst>
          </p:cNvPr>
          <p:cNvSpPr txBox="1"/>
          <p:nvPr/>
        </p:nvSpPr>
        <p:spPr>
          <a:xfrm>
            <a:off x="1143000" y="1308100"/>
            <a:ext cx="401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/>
              <a:t>Este Daniel, pois, </a:t>
            </a:r>
            <a:r>
              <a:rPr lang="pt-BR" sz="1400" u="sng" dirty="0"/>
              <a:t>prosperou</a:t>
            </a:r>
            <a:r>
              <a:rPr lang="pt-BR" sz="1400" dirty="0"/>
              <a:t> no reinado de Dario, e no reinado de Ciro, o persa.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6:28</a:t>
            </a:r>
            <a:endParaRPr lang="pt-BR" sz="14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D8A08B-7891-5F4F-89C1-278FF3F6F6F4}"/>
              </a:ext>
            </a:extLst>
          </p:cNvPr>
          <p:cNvSpPr txBox="1"/>
          <p:nvPr/>
        </p:nvSpPr>
        <p:spPr>
          <a:xfrm>
            <a:off x="5900683" y="1308100"/>
            <a:ext cx="401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Então o rei fez </a:t>
            </a:r>
            <a:r>
              <a:rPr lang="pt-BR" sz="1400" u="sng" dirty="0"/>
              <a:t>prosperar</a:t>
            </a:r>
            <a:r>
              <a:rPr lang="pt-BR" sz="1400" dirty="0"/>
              <a:t> a </a:t>
            </a:r>
            <a:r>
              <a:rPr lang="pt-BR" sz="1400" dirty="0" err="1"/>
              <a:t>Sadraque</a:t>
            </a:r>
            <a:r>
              <a:rPr lang="pt-BR" sz="1400" dirty="0"/>
              <a:t>, </a:t>
            </a:r>
            <a:r>
              <a:rPr lang="pt-BR" sz="1400" dirty="0" err="1"/>
              <a:t>Mesaque</a:t>
            </a:r>
            <a:r>
              <a:rPr lang="pt-BR" sz="1400" dirty="0"/>
              <a:t> e </a:t>
            </a:r>
            <a:r>
              <a:rPr lang="pt-BR" sz="1400" dirty="0" err="1"/>
              <a:t>Abednego</a:t>
            </a:r>
            <a:r>
              <a:rPr lang="pt-BR" sz="1400" dirty="0"/>
              <a:t>, na província de babilônia.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4"/>
              </a:rPr>
              <a:t>Daniel 3:30</a:t>
            </a:r>
            <a:endParaRPr lang="pt-BR" sz="1400" dirty="0">
              <a:effectLst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F60DCA0-09DC-8A46-8DF2-B162ECC88453}"/>
              </a:ext>
            </a:extLst>
          </p:cNvPr>
          <p:cNvSpPr txBox="1"/>
          <p:nvPr/>
        </p:nvSpPr>
        <p:spPr>
          <a:xfrm>
            <a:off x="10268170" y="1569710"/>
            <a:ext cx="132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accent2"/>
                </a:solidFill>
              </a:rPr>
              <a:t>A PROSPERIDADE APÓS A PROVAÇÃO</a:t>
            </a:r>
          </a:p>
        </p:txBody>
      </p:sp>
    </p:spTree>
    <p:extLst>
      <p:ext uri="{BB962C8B-B14F-4D97-AF65-F5344CB8AC3E}">
        <p14:creationId xmlns:p14="http://schemas.microsoft.com/office/powerpoint/2010/main" val="328533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0513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E pareceu bem a Dario constituir sobre o reino cento e vinte príncipes, que estivessem sobre todo o reino;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E sobre eles três presidentes, dos quais Daniel era um, aos quais estes príncipes dessem conta, </a:t>
            </a:r>
            <a:r>
              <a:rPr lang="pt-BR" u="sng" dirty="0">
                <a:solidFill>
                  <a:schemeClr val="bg1"/>
                </a:solidFill>
              </a:rPr>
              <a:t>para que o rei não sofresse dano.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3</a:t>
            </a:r>
            <a:r>
              <a:rPr lang="pt-BR" u="sng" dirty="0">
                <a:solidFill>
                  <a:schemeClr val="bg1"/>
                </a:solidFill>
              </a:rPr>
              <a:t>Então o mesmo Daniel sobrepujou a estes presidentes e príncipes; porque nele havia um espírito excelente; e o rei pensava constituí-lo sobre todo o reino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6:1-3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499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597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Então os presidentes e os príncipes procuravam achar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ocasião contra Daniel </a:t>
            </a:r>
            <a:r>
              <a:rPr lang="pt-BR" dirty="0">
                <a:solidFill>
                  <a:schemeClr val="bg1"/>
                </a:solidFill>
              </a:rPr>
              <a:t>a respeito do reino; </a:t>
            </a:r>
            <a:r>
              <a:rPr lang="pt-BR" u="sng" dirty="0">
                <a:solidFill>
                  <a:schemeClr val="bg1"/>
                </a:solidFill>
              </a:rPr>
              <a:t>mas não podiam achar ocasião ou culpa alguma; porque ele era fiel, e não se achava nele nenhum erro nem culpa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5</a:t>
            </a:r>
            <a:r>
              <a:rPr lang="pt-BR" dirty="0">
                <a:solidFill>
                  <a:schemeClr val="bg1"/>
                </a:solidFill>
              </a:rPr>
              <a:t>Então estes homens disseram: Nunca acharemos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ocasião alguma contra este Daniel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se não a acharmos contra ele na lei do seu Deus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6</a:t>
            </a:r>
            <a:r>
              <a:rPr lang="pt-BR" dirty="0">
                <a:solidFill>
                  <a:schemeClr val="bg1"/>
                </a:solidFill>
              </a:rPr>
              <a:t>Então estes presidentes e príncipes foram juntos ao rei, e disseram-lhe assim: Ó rei Dario, vive para sempre!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6:4-6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E9B3D9-421D-AF48-96B1-9AA0A6724B54}"/>
              </a:ext>
            </a:extLst>
          </p:cNvPr>
          <p:cNvSpPr/>
          <p:nvPr/>
        </p:nvSpPr>
        <p:spPr>
          <a:xfrm>
            <a:off x="6096000" y="1485899"/>
            <a:ext cx="4749800" cy="4597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FDE37D-50D1-5A44-B67F-DAD8F4C0DF2C}"/>
              </a:ext>
            </a:extLst>
          </p:cNvPr>
          <p:cNvSpPr txBox="1"/>
          <p:nvPr/>
        </p:nvSpPr>
        <p:spPr>
          <a:xfrm>
            <a:off x="6344027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>
                <a:solidFill>
                  <a:schemeClr val="bg1"/>
                </a:solidFill>
              </a:rPr>
              <a:t>7</a:t>
            </a:r>
            <a:r>
              <a:rPr lang="pt-BR" u="sng" dirty="0">
                <a:solidFill>
                  <a:schemeClr val="bg1"/>
                </a:solidFill>
              </a:rPr>
              <a:t>Todos os presidentes do reino</a:t>
            </a:r>
            <a:r>
              <a:rPr lang="pt-BR" dirty="0">
                <a:solidFill>
                  <a:schemeClr val="bg1"/>
                </a:solidFill>
              </a:rPr>
              <a:t>, os </a:t>
            </a:r>
            <a:r>
              <a:rPr lang="pt-BR" dirty="0" err="1">
                <a:solidFill>
                  <a:schemeClr val="bg1"/>
                </a:solidFill>
              </a:rPr>
              <a:t>capitàes</a:t>
            </a:r>
            <a:r>
              <a:rPr lang="pt-BR" dirty="0">
                <a:solidFill>
                  <a:schemeClr val="bg1"/>
                </a:solidFill>
              </a:rPr>
              <a:t> e príncipes, conselheiros e governadores, concordaram em </a:t>
            </a:r>
            <a:r>
              <a:rPr lang="pt-BR" u="sng" dirty="0">
                <a:solidFill>
                  <a:schemeClr val="bg1"/>
                </a:solidFill>
              </a:rPr>
              <a:t>promulgar um edito real </a:t>
            </a:r>
            <a:r>
              <a:rPr lang="pt-BR" dirty="0">
                <a:solidFill>
                  <a:schemeClr val="bg1"/>
                </a:solidFill>
              </a:rPr>
              <a:t>e confirmar </a:t>
            </a:r>
            <a:r>
              <a:rPr lang="pt-BR" u="sng" dirty="0">
                <a:solidFill>
                  <a:schemeClr val="bg1"/>
                </a:solidFill>
              </a:rPr>
              <a:t>a proibição que qualquer que, por espaço de trinta dias, fizer uma petição a qualquer deus</a:t>
            </a:r>
            <a:r>
              <a:rPr lang="pt-BR" dirty="0">
                <a:solidFill>
                  <a:schemeClr val="bg1"/>
                </a:solidFill>
              </a:rPr>
              <a:t>, ou a qualquer homem, e não a ti, ó rei, seja lançado na cova dos leões.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Agora, pois, ó rei, confirma a proibição, e assina o edito, para que não seja mudado,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conforme a lei dos medos e dos persas, que não se pode revogar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6:7,8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19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37973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10</a:t>
            </a:r>
            <a:r>
              <a:rPr lang="pt-BR" dirty="0">
                <a:solidFill>
                  <a:schemeClr val="bg1"/>
                </a:solidFill>
              </a:rPr>
              <a:t>Daniel, pois, quando soube que o edito estava assinado, entrou em sua casa (ora havia no seu quarto janelas abertas do lado de Jerusalém), e três vezes no dia se punha de joelhos, e orava, e </a:t>
            </a:r>
            <a:r>
              <a:rPr lang="pt-BR" u="sng" dirty="0">
                <a:solidFill>
                  <a:schemeClr val="bg1"/>
                </a:solidFill>
              </a:rPr>
              <a:t>dava graças </a:t>
            </a:r>
            <a:r>
              <a:rPr lang="pt-BR" dirty="0">
                <a:solidFill>
                  <a:schemeClr val="bg1"/>
                </a:solidFill>
              </a:rPr>
              <a:t>diante do seu Deus, </a:t>
            </a:r>
            <a:r>
              <a:rPr lang="pt-BR" u="sng" dirty="0">
                <a:solidFill>
                  <a:schemeClr val="bg1"/>
                </a:solidFill>
              </a:rPr>
              <a:t>como também antes costumava fazer.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11</a:t>
            </a:r>
            <a:r>
              <a:rPr lang="pt-BR" dirty="0">
                <a:solidFill>
                  <a:schemeClr val="bg1"/>
                </a:solidFill>
              </a:rPr>
              <a:t>Então aqueles homens foram juntos, e acharam a Daniel </a:t>
            </a:r>
            <a:r>
              <a:rPr lang="pt-BR" u="sng" dirty="0">
                <a:solidFill>
                  <a:schemeClr val="bg1"/>
                </a:solidFill>
              </a:rPr>
              <a:t>orando</a:t>
            </a:r>
            <a:r>
              <a:rPr lang="pt-BR" dirty="0">
                <a:solidFill>
                  <a:schemeClr val="bg1"/>
                </a:solidFill>
              </a:rPr>
              <a:t> e </a:t>
            </a:r>
            <a:r>
              <a:rPr lang="pt-BR" u="sng" dirty="0">
                <a:solidFill>
                  <a:schemeClr val="bg1"/>
                </a:solidFill>
              </a:rPr>
              <a:t>suplicando</a:t>
            </a:r>
            <a:r>
              <a:rPr lang="pt-BR" dirty="0">
                <a:solidFill>
                  <a:schemeClr val="bg1"/>
                </a:solidFill>
              </a:rPr>
              <a:t> diante do seu Deus.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6:10,11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E9B3D9-421D-AF48-96B1-9AA0A6724B54}"/>
              </a:ext>
            </a:extLst>
          </p:cNvPr>
          <p:cNvSpPr/>
          <p:nvPr/>
        </p:nvSpPr>
        <p:spPr>
          <a:xfrm>
            <a:off x="6096000" y="1485899"/>
            <a:ext cx="4749800" cy="37973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FDE37D-50D1-5A44-B67F-DAD8F4C0DF2C}"/>
              </a:ext>
            </a:extLst>
          </p:cNvPr>
          <p:cNvSpPr txBox="1"/>
          <p:nvPr/>
        </p:nvSpPr>
        <p:spPr>
          <a:xfrm>
            <a:off x="6344027" y="1739900"/>
            <a:ext cx="4254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12</a:t>
            </a:r>
            <a:r>
              <a:rPr lang="pt-BR" dirty="0">
                <a:solidFill>
                  <a:schemeClr val="bg1"/>
                </a:solidFill>
              </a:rPr>
              <a:t>Então se apresentaram ao rei e, a respeito do edito real, disseram-lhe: Porventura não assinaste o edito, pelo qual todo o homem que fizesse uma petição a qualquer deus, ou a qualquer homem, por espaço de trinta dias, e não a ti, ó rei, fosse lançado na cova dos leões? Respondeu o rei, dizendo: Esta palavra é certa,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conforme a lei dos medos e dos persas, que não se pode revogar.</a:t>
            </a:r>
            <a:b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6:12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4905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3815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13</a:t>
            </a:r>
            <a:r>
              <a:rPr lang="pt-BR" dirty="0">
                <a:solidFill>
                  <a:schemeClr val="bg1"/>
                </a:solidFill>
              </a:rPr>
              <a:t>Então responderam ao rei, dizendo-lhe: </a:t>
            </a:r>
            <a:r>
              <a:rPr lang="pt-BR" u="sng" dirty="0">
                <a:solidFill>
                  <a:schemeClr val="bg1"/>
                </a:solidFill>
              </a:rPr>
              <a:t>Daniel, que é dos filhos dos cativos de Judá, não tem feito caso de ti, ó rei, nem do edito que assinaste</a:t>
            </a:r>
            <a:r>
              <a:rPr lang="pt-BR" dirty="0">
                <a:solidFill>
                  <a:schemeClr val="bg1"/>
                </a:solidFill>
              </a:rPr>
              <a:t>, antes três vezes por dia faz a sua oração.</a:t>
            </a:r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[...]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15</a:t>
            </a:r>
            <a:r>
              <a:rPr lang="pt-BR" dirty="0">
                <a:solidFill>
                  <a:schemeClr val="bg1"/>
                </a:solidFill>
              </a:rPr>
              <a:t>Então aqueles homens foram juntos ao rei, e disseram-lhe: Sabe,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ó rei, que é lei dos medos e dos persas que nenhum edito ou decreto, que o rei estabeleça, se pode mudar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6:13;15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E9B3D9-421D-AF48-96B1-9AA0A6724B54}"/>
              </a:ext>
            </a:extLst>
          </p:cNvPr>
          <p:cNvSpPr/>
          <p:nvPr/>
        </p:nvSpPr>
        <p:spPr>
          <a:xfrm>
            <a:off x="6096000" y="1485899"/>
            <a:ext cx="4749800" cy="25019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FDE37D-50D1-5A44-B67F-DAD8F4C0DF2C}"/>
              </a:ext>
            </a:extLst>
          </p:cNvPr>
          <p:cNvSpPr txBox="1"/>
          <p:nvPr/>
        </p:nvSpPr>
        <p:spPr>
          <a:xfrm>
            <a:off x="6344027" y="1739900"/>
            <a:ext cx="4254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16</a:t>
            </a:r>
            <a:r>
              <a:rPr lang="pt-BR" dirty="0">
                <a:solidFill>
                  <a:schemeClr val="bg1"/>
                </a:solidFill>
              </a:rPr>
              <a:t>Então o rei ordenou que trouxessem a Daniel, e lançaram-no na cova dos leões. E, falando o rei, disse a Daniel: </a:t>
            </a:r>
            <a:r>
              <a:rPr lang="pt-BR" u="sng" dirty="0">
                <a:solidFill>
                  <a:schemeClr val="bg1"/>
                </a:solidFill>
              </a:rPr>
              <a:t>O teu Deus, a quem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tu continuamente serves</a:t>
            </a:r>
            <a:r>
              <a:rPr lang="pt-BR" u="sng" dirty="0">
                <a:solidFill>
                  <a:schemeClr val="bg1"/>
                </a:solidFill>
              </a:rPr>
              <a:t>, ele te livrará.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6:16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6916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3815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18</a:t>
            </a:r>
            <a:r>
              <a:rPr lang="pt-BR" dirty="0">
                <a:solidFill>
                  <a:schemeClr val="bg1"/>
                </a:solidFill>
              </a:rPr>
              <a:t>Então o rei se dirigiu para o seu palácio, e </a:t>
            </a:r>
            <a:r>
              <a:rPr lang="pt-BR" u="sng" dirty="0">
                <a:solidFill>
                  <a:schemeClr val="bg1"/>
                </a:solidFill>
              </a:rPr>
              <a:t>passou a noite em jejum</a:t>
            </a:r>
            <a:r>
              <a:rPr lang="pt-BR" dirty="0">
                <a:solidFill>
                  <a:schemeClr val="bg1"/>
                </a:solidFill>
              </a:rPr>
              <a:t>, e não deixou trazer à sua presença instrumentos de música; e fugiu dele o sono.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[...]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20</a:t>
            </a:r>
            <a:r>
              <a:rPr lang="pt-BR" dirty="0">
                <a:solidFill>
                  <a:schemeClr val="bg1"/>
                </a:solidFill>
              </a:rPr>
              <a:t>E, chegando-se à cova, chamou por Daniel com voz triste; e disse o rei a Daniel: Daniel, </a:t>
            </a:r>
            <a:r>
              <a:rPr lang="pt-BR" u="sng" dirty="0">
                <a:solidFill>
                  <a:schemeClr val="bg1"/>
                </a:solidFill>
              </a:rPr>
              <a:t>servo do Deus vivo, dar-se-ia o caso que o teu Deus, a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quem tu continuamente serve</a:t>
            </a:r>
            <a:r>
              <a:rPr lang="pt-BR" u="sng" dirty="0">
                <a:solidFill>
                  <a:schemeClr val="bg1"/>
                </a:solidFill>
              </a:rPr>
              <a:t>s, tenha podido livrar-te dos leões?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21</a:t>
            </a:r>
            <a:r>
              <a:rPr lang="pt-BR" dirty="0">
                <a:solidFill>
                  <a:schemeClr val="bg1"/>
                </a:solidFill>
              </a:rPr>
              <a:t>Então Daniel falou ao rei: Ó rei, vive para sempre!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6:18;20,21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E9B3D9-421D-AF48-96B1-9AA0A6724B54}"/>
              </a:ext>
            </a:extLst>
          </p:cNvPr>
          <p:cNvSpPr/>
          <p:nvPr/>
        </p:nvSpPr>
        <p:spPr>
          <a:xfrm>
            <a:off x="6096000" y="1485899"/>
            <a:ext cx="4749800" cy="25019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FDE37D-50D1-5A44-B67F-DAD8F4C0DF2C}"/>
              </a:ext>
            </a:extLst>
          </p:cNvPr>
          <p:cNvSpPr txBox="1"/>
          <p:nvPr/>
        </p:nvSpPr>
        <p:spPr>
          <a:xfrm>
            <a:off x="6344027" y="1739900"/>
            <a:ext cx="4254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>
                <a:solidFill>
                  <a:schemeClr val="bg1"/>
                </a:solidFill>
              </a:rPr>
              <a:t>22</a:t>
            </a:r>
            <a:r>
              <a:rPr lang="pt-BR" u="sng" dirty="0">
                <a:solidFill>
                  <a:schemeClr val="bg1"/>
                </a:solidFill>
              </a:rPr>
              <a:t>O meu Deus enviou o seu anjo</a:t>
            </a:r>
            <a:r>
              <a:rPr lang="pt-BR" dirty="0">
                <a:solidFill>
                  <a:schemeClr val="bg1"/>
                </a:solidFill>
              </a:rPr>
              <a:t>, e fechou a boca dos leões, para que não me fizessem dano, porque foi achada em mim inocência diante dele; e também contra ti, ó rei, não tenho cometido delito algum.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6:22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3330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597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25</a:t>
            </a:r>
            <a:r>
              <a:rPr lang="pt-BR" dirty="0">
                <a:solidFill>
                  <a:schemeClr val="bg1"/>
                </a:solidFill>
              </a:rPr>
              <a:t>Então o rei Dario escreveu </a:t>
            </a:r>
            <a:r>
              <a:rPr lang="pt-BR" u="sng" dirty="0">
                <a:solidFill>
                  <a:schemeClr val="bg1"/>
                </a:solidFill>
              </a:rPr>
              <a:t>a todos os povos, nações e línguas que moram em toda a terra: A paz vos seja multiplicada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26</a:t>
            </a:r>
            <a:r>
              <a:rPr lang="pt-BR" dirty="0">
                <a:solidFill>
                  <a:schemeClr val="bg1"/>
                </a:solidFill>
              </a:rPr>
              <a:t>Da minha parte é feito um decreto, pelo qual em todo o domínio do meu reino os homens tremam e temam perante o Deus de Daniel; </a:t>
            </a:r>
            <a:r>
              <a:rPr lang="pt-BR" u="sng" dirty="0">
                <a:solidFill>
                  <a:schemeClr val="bg1"/>
                </a:solidFill>
              </a:rPr>
              <a:t>porque ele é o Deus vivo e que permanece para sempre, e o seu reino não se pode destruir, e o seu domínio durará até o fim.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27</a:t>
            </a:r>
            <a:r>
              <a:rPr lang="pt-BR" dirty="0">
                <a:solidFill>
                  <a:schemeClr val="bg1"/>
                </a:solidFill>
              </a:rPr>
              <a:t>Ele salva, livra, e opera sinais e maravilhas no céu e na terra; ele salvou e livrou Daniel do poder dos leões.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6:25-27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2A535B-BB2E-D14F-90A0-57CC8E33CB74}"/>
              </a:ext>
            </a:extLst>
          </p:cNvPr>
          <p:cNvSpPr txBox="1"/>
          <p:nvPr/>
        </p:nvSpPr>
        <p:spPr>
          <a:xfrm>
            <a:off x="6184900" y="1855231"/>
            <a:ext cx="216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Dn</a:t>
            </a:r>
            <a:r>
              <a:rPr lang="pt-BR" dirty="0"/>
              <a:t> 4.1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E613E7-E358-C14A-8F0E-6605C2C0EE52}"/>
              </a:ext>
            </a:extLst>
          </p:cNvPr>
          <p:cNvSpPr txBox="1"/>
          <p:nvPr/>
        </p:nvSpPr>
        <p:spPr>
          <a:xfrm>
            <a:off x="6184900" y="3415267"/>
            <a:ext cx="216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Dn</a:t>
            </a:r>
            <a:r>
              <a:rPr lang="pt-BR" dirty="0"/>
              <a:t> 4.3,34</a:t>
            </a:r>
          </a:p>
        </p:txBody>
      </p:sp>
    </p:spTree>
    <p:extLst>
      <p:ext uri="{BB962C8B-B14F-4D97-AF65-F5344CB8AC3E}">
        <p14:creationId xmlns:p14="http://schemas.microsoft.com/office/powerpoint/2010/main" val="1951656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VERSÍCULO PRINCIPAL</a:t>
            </a:r>
          </a:p>
          <a:p>
            <a:endParaRPr lang="pt-BR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BR" sz="3200" baseline="30000" dirty="0"/>
              <a:t>3</a:t>
            </a:r>
            <a:r>
              <a:rPr lang="pt-BR" sz="3200" dirty="0"/>
              <a:t>Quão grandes são os seus sinais, e quão poderosas as suas maravilhas! O seu reino é um reino sempiterno, e o seu domínio de geração em geração.</a:t>
            </a:r>
          </a:p>
          <a:p>
            <a:pPr marL="0" indent="0">
              <a:buNone/>
            </a:pPr>
            <a:r>
              <a:rPr lang="pt-BR" u="sng" dirty="0"/>
              <a:t>Daniel 4.3</a:t>
            </a:r>
          </a:p>
        </p:txBody>
      </p:sp>
    </p:spTree>
    <p:extLst>
      <p:ext uri="{BB962C8B-B14F-4D97-AF65-F5344CB8AC3E}">
        <p14:creationId xmlns:p14="http://schemas.microsoft.com/office/powerpoint/2010/main" val="248693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PERGUNTAS PARA REFLEXÃO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Como as tragédias da vida se relacionam com a existência de um Deus que tudo sabe, tudo vê e tudo pode?</a:t>
            </a:r>
            <a:br>
              <a:rPr lang="pt-BR" sz="2400" dirty="0"/>
            </a:br>
            <a:endParaRPr lang="pt-BR" sz="2400" u="sng" dirty="0"/>
          </a:p>
          <a:p>
            <a:r>
              <a:rPr lang="pt-BR" sz="2400" dirty="0"/>
              <a:t>Daniel e seus amigos decidiram permanecer fiéis a Deus, mesmo vivendo em uma sociedade que tinha valores opostos aos valores do Deus bíblico. Que exemplo podemos tirar do testemunho destes jovens para os nossos dias?</a:t>
            </a:r>
            <a:br>
              <a:rPr lang="pt-BR" sz="2400" dirty="0"/>
            </a:br>
            <a:endParaRPr lang="pt-BR" sz="2400" dirty="0"/>
          </a:p>
          <a:p>
            <a:r>
              <a:rPr lang="pt-BR" sz="2400" dirty="0"/>
              <a:t>Mesmo em Babilônia, vemos Deus atuando em favor dos jovens Hebreus com graça e misericórdia, como esta verdade impacta nossa vida nos dias de hoje?</a:t>
            </a:r>
          </a:p>
        </p:txBody>
      </p:sp>
    </p:spTree>
    <p:extLst>
      <p:ext uri="{BB962C8B-B14F-4D97-AF65-F5344CB8AC3E}">
        <p14:creationId xmlns:p14="http://schemas.microsoft.com/office/powerpoint/2010/main" val="8554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RESUMO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E2D4E5-926E-9348-BE89-68295F5E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76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APLICAÇÃO PARA A VIDA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1595DB2-FBE4-3945-B701-69955F1C2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86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988</TotalTime>
  <Words>2087</Words>
  <Application>Microsoft Macintosh PowerPoint</Application>
  <PresentationFormat>Widescreen</PresentationFormat>
  <Paragraphs>133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6</vt:lpstr>
      <vt:lpstr>EPISÓDIO 06</vt:lpstr>
      <vt:lpstr>EPISÓDIO 06</vt:lpstr>
      <vt:lpstr>EPISÓDIO 06</vt:lpstr>
      <vt:lpstr>EPISÓDIO 06</vt:lpstr>
      <vt:lpstr>EPISÓDIO 06</vt:lpstr>
      <vt:lpstr>EPISÓDIO 06</vt:lpstr>
      <vt:lpstr>EPISÓDIO 06</vt:lpstr>
      <vt:lpstr>EPISÓDIO 06</vt:lpstr>
      <vt:lpstr>EPISÓDIO 06</vt:lpstr>
      <vt:lpstr>EPISÓDIO 06</vt:lpstr>
      <vt:lpstr>EPISÓDIO 01</vt:lpstr>
      <vt:lpstr>EPISÓDIO 01</vt:lpstr>
      <vt:lpstr>EPISÓDIO 01</vt:lpstr>
      <vt:lpstr>EPISÓDIO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47</cp:revision>
  <dcterms:created xsi:type="dcterms:W3CDTF">2021-04-09T17:42:29Z</dcterms:created>
  <dcterms:modified xsi:type="dcterms:W3CDTF">2021-05-15T19:00:13Z</dcterms:modified>
</cp:coreProperties>
</file>