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1"/>
  </p:notesMasterIdLst>
  <p:sldIdLst>
    <p:sldId id="256" r:id="rId2"/>
    <p:sldId id="257" r:id="rId3"/>
    <p:sldId id="286" r:id="rId4"/>
    <p:sldId id="295" r:id="rId5"/>
    <p:sldId id="296" r:id="rId6"/>
    <p:sldId id="290" r:id="rId7"/>
    <p:sldId id="297" r:id="rId8"/>
    <p:sldId id="352" r:id="rId9"/>
    <p:sldId id="298" r:id="rId10"/>
    <p:sldId id="299" r:id="rId11"/>
    <p:sldId id="300" r:id="rId12"/>
    <p:sldId id="301" r:id="rId13"/>
    <p:sldId id="280" r:id="rId14"/>
    <p:sldId id="302" r:id="rId15"/>
    <p:sldId id="305" r:id="rId16"/>
    <p:sldId id="303" r:id="rId17"/>
    <p:sldId id="306" r:id="rId18"/>
    <p:sldId id="304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4" r:id="rId27"/>
    <p:sldId id="315" r:id="rId28"/>
    <p:sldId id="316" r:id="rId29"/>
    <p:sldId id="317" r:id="rId30"/>
    <p:sldId id="318" r:id="rId31"/>
    <p:sldId id="319" r:id="rId32"/>
    <p:sldId id="320" r:id="rId33"/>
    <p:sldId id="321" r:id="rId34"/>
    <p:sldId id="322" r:id="rId35"/>
    <p:sldId id="328" r:id="rId36"/>
    <p:sldId id="323" r:id="rId37"/>
    <p:sldId id="324" r:id="rId38"/>
    <p:sldId id="325" r:id="rId39"/>
    <p:sldId id="326" r:id="rId40"/>
    <p:sldId id="330" r:id="rId41"/>
    <p:sldId id="327" r:id="rId42"/>
    <p:sldId id="334" r:id="rId43"/>
    <p:sldId id="335" r:id="rId44"/>
    <p:sldId id="331" r:id="rId45"/>
    <p:sldId id="332" r:id="rId46"/>
    <p:sldId id="333" r:id="rId47"/>
    <p:sldId id="338" r:id="rId48"/>
    <p:sldId id="336" r:id="rId49"/>
    <p:sldId id="337" r:id="rId50"/>
    <p:sldId id="339" r:id="rId51"/>
    <p:sldId id="341" r:id="rId52"/>
    <p:sldId id="342" r:id="rId53"/>
    <p:sldId id="343" r:id="rId54"/>
    <p:sldId id="351" r:id="rId55"/>
    <p:sldId id="346" r:id="rId56"/>
    <p:sldId id="349" r:id="rId57"/>
    <p:sldId id="347" r:id="rId58"/>
    <p:sldId id="350" r:id="rId59"/>
    <p:sldId id="348" r:id="rId6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980"/>
    <p:restoredTop sz="94935"/>
  </p:normalViewPr>
  <p:slideViewPr>
    <p:cSldViewPr snapToGrid="0" snapToObjects="1">
      <p:cViewPr varScale="1">
        <p:scale>
          <a:sx n="92" d="100"/>
          <a:sy n="92" d="100"/>
        </p:scale>
        <p:origin x="200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5165E-DF6F-5E46-9378-0D0457A5747E}" type="datetimeFigureOut">
              <a:rPr lang="pt-BR" smtClean="0"/>
              <a:t>05/08/2022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3FA89-6253-6F43-B58D-6998129861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564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2921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0898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002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407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923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50201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40242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24397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27533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02216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80774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74105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69677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66699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4096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19020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40249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14951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03269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48512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02905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9399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solidFill>
                <a:schemeClr val="accent2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75526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29935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57847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0356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58110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33342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09090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24247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35548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09158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479606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668697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69852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472284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50899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41534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813013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334575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980597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44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649817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4025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444171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-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47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570603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48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902416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49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528771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50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019672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 viveu novecentos 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862038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 viveu novecentos 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52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637297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53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689327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54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418819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55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347963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56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09747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57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087785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58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757068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59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9128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05/08/2022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77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05/08/2022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17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05/08/2022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13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05/08/2022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6218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05/08/2022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74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05/08/2022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195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05/08/2022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090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05/08/2022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98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05/08/2022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349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05/08/2022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520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05/08/2022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3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4175-6A2F-244F-97D3-3FB335C0585B}" type="datetimeFigureOut">
              <a:rPr lang="pt-BR" smtClean="0"/>
              <a:t>05/08/2022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9084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7/1-3+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cf/dn/7/7+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jl/2/28+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cf/dn/7/2-4+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7/17+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cf/dn/2/38-40+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12" Type="http://schemas.microsoft.com/office/2007/relationships/hdphoto" Target="../media/hdphoto9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5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16.png"/><Relationship Id="rId4" Type="http://schemas.microsoft.com/office/2007/relationships/hdphoto" Target="../media/hdphoto10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21.png"/><Relationship Id="rId4" Type="http://schemas.microsoft.com/office/2007/relationships/hdphoto" Target="../media/hdphoto1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hyperlink" Target="https://www.bibliaonline.com.br/acf/dn/7/6+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5" Type="http://schemas.openxmlformats.org/officeDocument/2006/relationships/image" Target="../media/image23.png"/><Relationship Id="rId4" Type="http://schemas.openxmlformats.org/officeDocument/2006/relationships/hyperlink" Target="https://www.bibliaonline.com.br/acf/dn/2/39+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t.wikipedia.org/wiki/%C3%81sia_Menor" TargetMode="External"/><Relationship Id="rId4" Type="http://schemas.openxmlformats.org/officeDocument/2006/relationships/hyperlink" Target="https://pt.wikipedia.org/wiki/Egito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hyperlink" Target="https://www.bibliaonline.com.br/acf/dn/2/40+" TargetMode="External"/><Relationship Id="rId7" Type="http://schemas.microsoft.com/office/2007/relationships/hdphoto" Target="../media/hdphoto15.wd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hyperlink" Target="https://www.bibliaonline.com.br/acf/dn/7/23+" TargetMode="External"/><Relationship Id="rId4" Type="http://schemas.openxmlformats.org/officeDocument/2006/relationships/hyperlink" Target="https://www.bibliaonline.com.br/acf/dn/7/7+" TargetMode="External"/><Relationship Id="rId9" Type="http://schemas.microsoft.com/office/2007/relationships/hdphoto" Target="../media/hdphoto16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12" Type="http://schemas.microsoft.com/office/2007/relationships/hdphoto" Target="../media/hdphoto19.wdp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microsoft.com/office/2007/relationships/hdphoto" Target="../media/hdphoto18.wdp"/><Relationship Id="rId4" Type="http://schemas.microsoft.com/office/2007/relationships/hdphoto" Target="../media/hdphoto5.wdp"/><Relationship Id="rId9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9.wdp"/><Relationship Id="rId5" Type="http://schemas.openxmlformats.org/officeDocument/2006/relationships/image" Target="../media/image14.png"/><Relationship Id="rId4" Type="http://schemas.microsoft.com/office/2007/relationships/hdphoto" Target="../media/hdphoto20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7/24+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cf/dn/2/41-43+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brasilescola.uol.com.br/historiag/vandalos-violencia-contra-imperio-romano.htm" TargetMode="External"/><Relationship Id="rId7" Type="http://schemas.microsoft.com/office/2007/relationships/hdphoto" Target="../media/hdphoto22.wdp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microsoft.com/office/2007/relationships/hdphoto" Target="../media/hdphoto21.wdp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23.wdp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hyperlink" Target="https://www.bibliaonline.com.br/acf/dn/7/8+" TargetMode="External"/><Relationship Id="rId4" Type="http://schemas.microsoft.com/office/2007/relationships/hdphoto" Target="../media/hdphoto19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4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4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Reformation_Papacy" TargetMode="External"/><Relationship Id="rId3" Type="http://schemas.openxmlformats.org/officeDocument/2006/relationships/hyperlink" Target="https://en.wikipedia.org/wiki/Heretics" TargetMode="External"/><Relationship Id="rId7" Type="http://schemas.openxmlformats.org/officeDocument/2006/relationships/hyperlink" Target="https://en.wikipedia.org/wiki/Confessions_of_faith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Reformation_Papacy#cite_note-4" TargetMode="External"/><Relationship Id="rId5" Type="http://schemas.openxmlformats.org/officeDocument/2006/relationships/hyperlink" Target="https://en.wikipedia.org/wiki/Bishop_of_Rome" TargetMode="External"/><Relationship Id="rId4" Type="http://schemas.openxmlformats.org/officeDocument/2006/relationships/hyperlink" Target="https://en.wikipedia.org/wiki/Saints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Soul" TargetMode="External"/><Relationship Id="rId3" Type="http://schemas.openxmlformats.org/officeDocument/2006/relationships/hyperlink" Target="https://en.wikipedia.org/wiki/Smalcald_Articles" TargetMode="External"/><Relationship Id="rId7" Type="http://schemas.openxmlformats.org/officeDocument/2006/relationships/hyperlink" Target="https://en.wikipedia.org/wiki/Devil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Worship" TargetMode="External"/><Relationship Id="rId11" Type="http://schemas.openxmlformats.org/officeDocument/2006/relationships/hyperlink" Target="https://en.wikipedia.org/wiki/Reformation_Papacy#cite_note-5" TargetMode="External"/><Relationship Id="rId5" Type="http://schemas.openxmlformats.org/officeDocument/2006/relationships/hyperlink" Target="https://en.wikipedia.org/wiki/Tartars" TargetMode="External"/><Relationship Id="rId10" Type="http://schemas.openxmlformats.org/officeDocument/2006/relationships/hyperlink" Target="https://en.wikipedia.org/wiki/Heaven" TargetMode="External"/><Relationship Id="rId4" Type="http://schemas.openxmlformats.org/officeDocument/2006/relationships/hyperlink" Target="https://en.wikipedia.org/wiki/Turkish_people" TargetMode="External"/><Relationship Id="rId9" Type="http://schemas.openxmlformats.org/officeDocument/2006/relationships/hyperlink" Target="https://en.wikipedia.org/wiki/Divine_right_of_kings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Westminster_Confession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Reformation_Papacy#cite_note-7" TargetMode="External"/><Relationship Id="rId5" Type="http://schemas.openxmlformats.org/officeDocument/2006/relationships/hyperlink" Target="https://en.wikipedia.org/wiki/Son_of_perdition" TargetMode="External"/><Relationship Id="rId4" Type="http://schemas.openxmlformats.org/officeDocument/2006/relationships/hyperlink" Target="https://en.wikipedia.org/wiki/Sin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s://pt.wikipedia.org/wiki/Reforma_Protestante" TargetMode="External"/><Relationship Id="rId3" Type="http://schemas.openxmlformats.org/officeDocument/2006/relationships/hyperlink" Target="https://pt.wikipedia.org/wiki/Igreja_estatal_do_Imp%C3%A9rio_Romano#cite_note-77" TargetMode="External"/><Relationship Id="rId7" Type="http://schemas.openxmlformats.org/officeDocument/2006/relationships/hyperlink" Target="https://pt.wikipedia.org/wiki/Cristianismo_calcedoniano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t.wikipedia.org/wiki/Igreja_Ortodoxa" TargetMode="External"/><Relationship Id="rId5" Type="http://schemas.openxmlformats.org/officeDocument/2006/relationships/hyperlink" Target="https://pt.wikipedia.org/wiki/Igreja_Cat%C3%B3lica_Apost%C3%B3lica_Romana" TargetMode="External"/><Relationship Id="rId10" Type="http://schemas.openxmlformats.org/officeDocument/2006/relationships/hyperlink" Target="https://pt.wikipedia.org/wiki/Anglicanismo" TargetMode="External"/><Relationship Id="rId4" Type="http://schemas.openxmlformats.org/officeDocument/2006/relationships/hyperlink" Target="https://pt.wikipedia.org/wiki/Igreja_estatal_do_Imp%C3%A9rio_Romano#cite_note-78" TargetMode="External"/><Relationship Id="rId9" Type="http://schemas.openxmlformats.org/officeDocument/2006/relationships/hyperlink" Target="https://pt.wikipedia.org/wiki/Luteranismo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ntrowhite.org.br/pesquisa/artigos/a-importancia-das-datas-de-508-e-538-d-c-para-a-supremacia-papal/#nota-rodape-64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pt.wikipedia.org/wiki/Heresia" TargetMode="External"/><Relationship Id="rId3" Type="http://schemas.openxmlformats.org/officeDocument/2006/relationships/hyperlink" Target="https://pt.wikipedia.org/w/index.php?title=S%C3%ADnodo_de_Viena&amp;action=edit&amp;redlink=1" TargetMode="External"/><Relationship Id="rId7" Type="http://schemas.openxmlformats.org/officeDocument/2006/relationships/hyperlink" Target="https://pt.wikipedia.org/wiki/Quarto_Conc%C3%ADlio_de_Latr%C3%A3o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t.wikipedia.org/wiki/Papa_Inoc%C3%AAncio_III" TargetMode="External"/><Relationship Id="rId5" Type="http://schemas.openxmlformats.org/officeDocument/2006/relationships/hyperlink" Target="https://pt.wikipedia.org/wiki/Pedro_Valdo" TargetMode="External"/><Relationship Id="rId4" Type="http://schemas.openxmlformats.org/officeDocument/2006/relationships/hyperlink" Target="https://pt.wikipedia.org/wiki/Papa_L%C3%BAcio_III" TargetMode="External"/><Relationship Id="rId9" Type="http://schemas.openxmlformats.org/officeDocument/2006/relationships/hyperlink" Target="https://pt.wikipedia.org/wiki/Estrasburgo" TargetMode="Externa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s://pt.wikipedia.org/wiki/Protestantismo" TargetMode="External"/><Relationship Id="rId13" Type="http://schemas.openxmlformats.org/officeDocument/2006/relationships/hyperlink" Target="https://pt.wikipedia.org/wiki/Massacre_de_Vassy" TargetMode="External"/><Relationship Id="rId18" Type="http://schemas.openxmlformats.org/officeDocument/2006/relationships/hyperlink" Target="https://pt.wikipedia.org/wiki/Igreja_Cat%C3%B3lica_Romana" TargetMode="External"/><Relationship Id="rId3" Type="http://schemas.openxmlformats.org/officeDocument/2006/relationships/hyperlink" Target="https://pt.wikipedia.org/wiki/Papa_Inoc%C3%AAncio_III" TargetMode="External"/><Relationship Id="rId21" Type="http://schemas.openxmlformats.org/officeDocument/2006/relationships/hyperlink" Target="https://pt.wikipedia.org/wiki/Inquisi%C3%A7%C3%A3o#cite_note-2" TargetMode="External"/><Relationship Id="rId7" Type="http://schemas.openxmlformats.org/officeDocument/2006/relationships/hyperlink" Target="https://pt.wikipedia.org/wiki/Igreja_Cat%C3%B3lica" TargetMode="External"/><Relationship Id="rId12" Type="http://schemas.openxmlformats.org/officeDocument/2006/relationships/hyperlink" Target="https://pt.wikipedia.org/wiki/Guerras_Religiosas_Francesas" TargetMode="External"/><Relationship Id="rId17" Type="http://schemas.openxmlformats.org/officeDocument/2006/relationships/hyperlink" Target="https://pt.wikipedia.org/wiki/Sistema_jur%C3%ADdico" TargetMode="External"/><Relationship Id="rId2" Type="http://schemas.openxmlformats.org/officeDocument/2006/relationships/notesSlide" Target="../notesSlides/notesSlide43.xml"/><Relationship Id="rId16" Type="http://schemas.openxmlformats.org/officeDocument/2006/relationships/hyperlink" Target="https://pt.wikipedia.org/wiki/Inquisi%C3%A7%C3%A3o#cite_note-1" TargetMode="External"/><Relationship Id="rId20" Type="http://schemas.openxmlformats.org/officeDocument/2006/relationships/hyperlink" Target="https://pt.wikipedia.org/wiki/Bruxari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t.wikipedia.org/wiki/Heresia" TargetMode="External"/><Relationship Id="rId11" Type="http://schemas.openxmlformats.org/officeDocument/2006/relationships/hyperlink" Target="https://pt.wikipedia.org/wiki/Lu%C3%ADs_XIV" TargetMode="External"/><Relationship Id="rId24" Type="http://schemas.openxmlformats.org/officeDocument/2006/relationships/hyperlink" Target="https://pt.wikipedia.org/wiki/Valdenses" TargetMode="External"/><Relationship Id="rId5" Type="http://schemas.openxmlformats.org/officeDocument/2006/relationships/hyperlink" Target="https://pt.wikipedia.org/wiki/Catarismo" TargetMode="External"/><Relationship Id="rId15" Type="http://schemas.openxmlformats.org/officeDocument/2006/relationships/hyperlink" Target="https://pt.wikipedia.org/wiki/Massacre_da_noite_de_S%C3%A3o_Bartolomeu" TargetMode="External"/><Relationship Id="rId23" Type="http://schemas.openxmlformats.org/officeDocument/2006/relationships/hyperlink" Target="https://pt.wikipedia.org/wiki/C%C3%A1taros" TargetMode="External"/><Relationship Id="rId10" Type="http://schemas.openxmlformats.org/officeDocument/2006/relationships/hyperlink" Target="https://pt.wikipedia.org/w/index.php?title=Dragonnades&amp;action=edit&amp;redlink=1" TargetMode="External"/><Relationship Id="rId19" Type="http://schemas.openxmlformats.org/officeDocument/2006/relationships/hyperlink" Target="https://pt.wikipedia.org/wiki/Blasf%C3%A9mia" TargetMode="External"/><Relationship Id="rId4" Type="http://schemas.openxmlformats.org/officeDocument/2006/relationships/hyperlink" Target="https://pt.wikipedia.org/wiki/Dinastia_capetiana" TargetMode="External"/><Relationship Id="rId9" Type="http://schemas.openxmlformats.org/officeDocument/2006/relationships/hyperlink" Target="https://pt.wikipedia.org/wiki/Guerras_religiosas_na_Fran%C3%A7a" TargetMode="External"/><Relationship Id="rId14" Type="http://schemas.openxmlformats.org/officeDocument/2006/relationships/hyperlink" Target="https://pt.wikipedia.org/wiki/Vassy" TargetMode="External"/><Relationship Id="rId22" Type="http://schemas.openxmlformats.org/officeDocument/2006/relationships/hyperlink" Target="https://pt.wikipedia.org/wiki/Fran%C3%A7a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pt.wikipedia.org/wiki/Comp%C3%AAndio_do_Catecismo_da_Igreja_Cat%C3%B3lica" TargetMode="External"/><Relationship Id="rId7" Type="http://schemas.openxmlformats.org/officeDocument/2006/relationships/hyperlink" Target="https://www.bibliaonline.com.br/acf/ex/20/3-17+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t.wikipedia.org/wiki/Castidade" TargetMode="External"/><Relationship Id="rId5" Type="http://schemas.openxmlformats.org/officeDocument/2006/relationships/hyperlink" Target="https://pt.wikipedia.org/wiki/Igreja_Cat%C3%B3lica#Cinco_Mandamentos_da_Igreja_Cat&#243;lica" TargetMode="External"/><Relationship Id="rId4" Type="http://schemas.openxmlformats.org/officeDocument/2006/relationships/hyperlink" Target="https://pt.wikipedia.org/wiki/Doutrina_cat%C3%B3lica_sobre_os_Dez_Mandamentos#cite_note-24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7/13,14+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cf/dn/7/11+" TargetMode="Externa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microsoft.com/office/2007/relationships/hdphoto" Target="../media/hdphoto27.wdp"/><Relationship Id="rId13" Type="http://schemas.openxmlformats.org/officeDocument/2006/relationships/image" Target="../media/image48.png"/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12" Type="http://schemas.microsoft.com/office/2007/relationships/hdphoto" Target="../media/hdphoto24.wdp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6.wdp"/><Relationship Id="rId11" Type="http://schemas.openxmlformats.org/officeDocument/2006/relationships/image" Target="../media/image35.png"/><Relationship Id="rId5" Type="http://schemas.openxmlformats.org/officeDocument/2006/relationships/image" Target="../media/image45.png"/><Relationship Id="rId15" Type="http://schemas.openxmlformats.org/officeDocument/2006/relationships/hyperlink" Target="https://www.bibliaonline.com.br/acf/atos/17/31+" TargetMode="External"/><Relationship Id="rId10" Type="http://schemas.microsoft.com/office/2007/relationships/hdphoto" Target="../media/hdphoto28.wdp"/><Relationship Id="rId4" Type="http://schemas.microsoft.com/office/2007/relationships/hdphoto" Target="../media/hdphoto25.wdp"/><Relationship Id="rId9" Type="http://schemas.openxmlformats.org/officeDocument/2006/relationships/image" Target="../media/image47.png"/><Relationship Id="rId14" Type="http://schemas.microsoft.com/office/2007/relationships/hdphoto" Target="../media/hdphoto29.wdp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7/24-27+" TargetMode="Externa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7/14+" TargetMode="Externa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ibliaonline.com.br/acf/dn/7/27+" TargetMode="External"/><Relationship Id="rId4" Type="http://schemas.openxmlformats.org/officeDocument/2006/relationships/hyperlink" Target="https://www.bibliaonline.com.br/acf/dn/7/18+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E6137C-1BEE-714C-8D16-4487C9C24D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5338364-5B61-0C42-B203-279661FFC4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Uma imagem contendo Texto&#10;&#10;Descrição gerada automaticamente">
            <a:extLst>
              <a:ext uri="{FF2B5EF4-FFF2-40B4-BE49-F238E27FC236}">
                <a16:creationId xmlns:a16="http://schemas.microsoft.com/office/drawing/2014/main" id="{EAA720CA-742F-1043-B47E-91504A3A4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922" y="0"/>
            <a:ext cx="124658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18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7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024009-D488-0448-AAE3-9324CC4CF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7462"/>
            <a:ext cx="10515600" cy="5199501"/>
          </a:xfrm>
        </p:spPr>
        <p:txBody>
          <a:bodyPr anchor="ctr">
            <a:normAutofit/>
          </a:bodyPr>
          <a:lstStyle/>
          <a:p>
            <a:r>
              <a:rPr lang="pt-BR" sz="2200" dirty="0">
                <a:latin typeface="Corbel" panose="020B0503020204020204" pitchFamily="34" charset="0"/>
              </a:rPr>
              <a:t>ESTUDO NO CAPÍTULO 7</a:t>
            </a:r>
          </a:p>
          <a:p>
            <a:pPr lvl="1"/>
            <a:r>
              <a:rPr lang="pt-BR" sz="2000" dirty="0">
                <a:latin typeface="Corbel" panose="020B0503020204020204" pitchFamily="34" charset="0"/>
              </a:rPr>
              <a:t> A VISÃO DOS QUATRO ANIMAIS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ANIMAL COMO LEÃO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ANIMAL COMO URSO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ANIMAL COMO LEOPARDO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ANIMAL TERRÍVEL</a:t>
            </a:r>
          </a:p>
          <a:p>
            <a:pPr lvl="1"/>
            <a:r>
              <a:rPr lang="pt-BR" sz="2000" dirty="0">
                <a:latin typeface="Corbel" panose="020B0503020204020204" pitchFamily="34" charset="0"/>
              </a:rPr>
              <a:t>A VISÃO DO JUÍZO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ANCIÃO DE DIAS, TRONO E LIVROS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VINDA DO FILHO DO HOMEM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SENTENÇA DO JUÍZO</a:t>
            </a:r>
          </a:p>
          <a:p>
            <a:pPr lvl="1"/>
            <a:r>
              <a:rPr lang="pt-BR" sz="2000" dirty="0">
                <a:latin typeface="Corbel" panose="020B0503020204020204" pitchFamily="34" charset="0"/>
              </a:rPr>
              <a:t>DANIEL PERTURBADO COM A VISÃO DO QUARTO ANIMAL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OBRA DO QUARTO ANIMAL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OBRA DO CHIFRE PEQUENO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GARANTIA DE JUSTIÇA A FAVOR DOS SANTOS</a:t>
            </a:r>
          </a:p>
          <a:p>
            <a:pPr lvl="1"/>
            <a:endParaRPr lang="pt-BR" dirty="0">
              <a:solidFill>
                <a:schemeClr val="accent2"/>
              </a:solidFill>
              <a:latin typeface="Corbel" panose="020B0503020204020204" pitchFamily="34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O JUÍZO DE DEUS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</p:spTree>
    <p:extLst>
      <p:ext uri="{BB962C8B-B14F-4D97-AF65-F5344CB8AC3E}">
        <p14:creationId xmlns:p14="http://schemas.microsoft.com/office/powerpoint/2010/main" val="1897635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6D33031-B29E-E145-B878-624B00B9322E}"/>
              </a:ext>
            </a:extLst>
          </p:cNvPr>
          <p:cNvSpPr txBox="1"/>
          <p:nvPr/>
        </p:nvSpPr>
        <p:spPr>
          <a:xfrm>
            <a:off x="1071240" y="2801470"/>
            <a:ext cx="201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 VISÃO DOS QUATRO ANIMAIS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4B53641-6D20-9246-B88D-1DF882FC3FBA}"/>
              </a:ext>
            </a:extLst>
          </p:cNvPr>
          <p:cNvSpPr txBox="1"/>
          <p:nvPr/>
        </p:nvSpPr>
        <p:spPr>
          <a:xfrm>
            <a:off x="4987736" y="2755303"/>
            <a:ext cx="201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A VISÃO DO JUÍZO</a:t>
            </a:r>
            <a:br>
              <a:rPr lang="pt-BR" dirty="0"/>
            </a:br>
            <a:r>
              <a:rPr lang="pt-BR" dirty="0"/>
              <a:t>(TEMA CENTRAL)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5AEEC56-4EC5-5E40-BC37-1BA2B93568F5}"/>
              </a:ext>
            </a:extLst>
          </p:cNvPr>
          <p:cNvSpPr txBox="1"/>
          <p:nvPr/>
        </p:nvSpPr>
        <p:spPr>
          <a:xfrm>
            <a:off x="9101460" y="2755303"/>
            <a:ext cx="201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 VINDA DO FILHO DO HOMEM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2866CB5C-AA1D-9D49-8EC4-AFCD64BDE8E3}"/>
              </a:ext>
            </a:extLst>
          </p:cNvPr>
          <p:cNvSpPr txBox="1"/>
          <p:nvPr/>
        </p:nvSpPr>
        <p:spPr>
          <a:xfrm>
            <a:off x="4656083" y="5071356"/>
            <a:ext cx="28798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O capítulo 7 é o capítulo central do livro de Daniel, e é também o livro que faz a ponte da narrativa histórica para a visão profética.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AEBFAE3-AF8F-E440-A45B-9CCCDF517CD8}"/>
              </a:ext>
            </a:extLst>
          </p:cNvPr>
          <p:cNvSpPr txBox="1"/>
          <p:nvPr/>
        </p:nvSpPr>
        <p:spPr>
          <a:xfrm>
            <a:off x="8094936" y="5023657"/>
            <a:ext cx="28798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O nome </a:t>
            </a:r>
            <a:r>
              <a:rPr lang="pt-BR" sz="1400" b="1" u="sng" dirty="0"/>
              <a:t>Daniel</a:t>
            </a:r>
            <a:r>
              <a:rPr lang="pt-BR" sz="1400" dirty="0"/>
              <a:t> tem como significado </a:t>
            </a:r>
            <a:r>
              <a:rPr lang="pt-BR" sz="1400" u="sng" dirty="0"/>
              <a:t>Deus é juiz</a:t>
            </a:r>
            <a:r>
              <a:rPr lang="pt-BR" sz="1400" dirty="0"/>
              <a:t>, ou ainda </a:t>
            </a:r>
            <a:r>
              <a:rPr lang="pt-BR" sz="1400" u="sng" dirty="0"/>
              <a:t>Deus é meu juiz</a:t>
            </a:r>
            <a:r>
              <a:rPr lang="pt-BR" sz="1400" dirty="0"/>
              <a:t>, o que enfatiza a importância do juízo de Deus neste livro.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DC56BD8F-932F-7243-8E1D-83FA76067BB7}"/>
              </a:ext>
            </a:extLst>
          </p:cNvPr>
          <p:cNvSpPr txBox="1"/>
          <p:nvPr/>
        </p:nvSpPr>
        <p:spPr>
          <a:xfrm>
            <a:off x="1217230" y="5117523"/>
            <a:ext cx="2879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A visão do juízo é o tema central da visão de Daniel no capítulo 7.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D7A1DDD-5708-514E-AE6D-D4F29340EA85}"/>
              </a:ext>
            </a:extLst>
          </p:cNvPr>
          <p:cNvSpPr/>
          <p:nvPr/>
        </p:nvSpPr>
        <p:spPr>
          <a:xfrm>
            <a:off x="800100" y="2459420"/>
            <a:ext cx="2479128" cy="126124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F34F5452-37F1-1344-A57A-9AC4448E1B41}"/>
              </a:ext>
            </a:extLst>
          </p:cNvPr>
          <p:cNvSpPr/>
          <p:nvPr/>
        </p:nvSpPr>
        <p:spPr>
          <a:xfrm>
            <a:off x="4843736" y="2459419"/>
            <a:ext cx="2479128" cy="126124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A89A1C3-5710-7446-B831-C590DEAC8F7F}"/>
              </a:ext>
            </a:extLst>
          </p:cNvPr>
          <p:cNvSpPr/>
          <p:nvPr/>
        </p:nvSpPr>
        <p:spPr>
          <a:xfrm>
            <a:off x="8846346" y="2459419"/>
            <a:ext cx="2479128" cy="126124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2BAE70CD-7F2C-D04A-8B9E-B34DC2D32742}"/>
              </a:ext>
            </a:extLst>
          </p:cNvPr>
          <p:cNvCxnSpPr>
            <a:stCxn id="17" idx="2"/>
            <a:endCxn id="21" idx="0"/>
          </p:cNvCxnSpPr>
          <p:nvPr/>
        </p:nvCxnSpPr>
        <p:spPr>
          <a:xfrm flipH="1">
            <a:off x="2657147" y="3720660"/>
            <a:ext cx="3426153" cy="13968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334CC7FC-0CC7-E44E-8470-D5119BE35028}"/>
              </a:ext>
            </a:extLst>
          </p:cNvPr>
          <p:cNvCxnSpPr>
            <a:stCxn id="17" idx="2"/>
            <a:endCxn id="19" idx="0"/>
          </p:cNvCxnSpPr>
          <p:nvPr/>
        </p:nvCxnSpPr>
        <p:spPr>
          <a:xfrm>
            <a:off x="6083300" y="3720660"/>
            <a:ext cx="12700" cy="1350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42B44077-582F-6044-92E8-88324188DC5A}"/>
              </a:ext>
            </a:extLst>
          </p:cNvPr>
          <p:cNvCxnSpPr>
            <a:stCxn id="17" idx="2"/>
          </p:cNvCxnSpPr>
          <p:nvPr/>
        </p:nvCxnSpPr>
        <p:spPr>
          <a:xfrm>
            <a:off x="6083300" y="3720660"/>
            <a:ext cx="3586217" cy="1302997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tângulo 21">
            <a:extLst>
              <a:ext uri="{FF2B5EF4-FFF2-40B4-BE49-F238E27FC236}">
                <a16:creationId xmlns:a16="http://schemas.microsoft.com/office/drawing/2014/main" id="{0921182E-6DCA-5A41-B8C3-2825F8C6868C}"/>
              </a:ext>
            </a:extLst>
          </p:cNvPr>
          <p:cNvSpPr/>
          <p:nvPr/>
        </p:nvSpPr>
        <p:spPr>
          <a:xfrm>
            <a:off x="683015" y="1679449"/>
            <a:ext cx="62676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Divisão dos principais temas da visão segundo o texto de Daniel 7</a:t>
            </a:r>
          </a:p>
        </p:txBody>
      </p:sp>
    </p:spTree>
    <p:extLst>
      <p:ext uri="{BB962C8B-B14F-4D97-AF65-F5344CB8AC3E}">
        <p14:creationId xmlns:p14="http://schemas.microsoft.com/office/powerpoint/2010/main" val="2034997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868664F0-EAAB-AA49-AAC3-A87AC9B3A759}"/>
              </a:ext>
            </a:extLst>
          </p:cNvPr>
          <p:cNvCxnSpPr/>
          <p:nvPr/>
        </p:nvCxnSpPr>
        <p:spPr>
          <a:xfrm>
            <a:off x="800100" y="4122679"/>
            <a:ext cx="105664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6D33031-B29E-E145-B878-624B00B9322E}"/>
              </a:ext>
            </a:extLst>
          </p:cNvPr>
          <p:cNvSpPr txBox="1"/>
          <p:nvPr/>
        </p:nvSpPr>
        <p:spPr>
          <a:xfrm>
            <a:off x="889000" y="2450257"/>
            <a:ext cx="2019300" cy="587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 VISÃO DOS QUATRO ANIMAIS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4B53641-6D20-9246-B88D-1DF882FC3FBA}"/>
              </a:ext>
            </a:extLst>
          </p:cNvPr>
          <p:cNvSpPr txBox="1"/>
          <p:nvPr/>
        </p:nvSpPr>
        <p:spPr>
          <a:xfrm>
            <a:off x="2781300" y="5363042"/>
            <a:ext cx="201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A VISÃO DO JUÍZO</a:t>
            </a:r>
            <a:br>
              <a:rPr lang="pt-BR" dirty="0"/>
            </a:br>
            <a:r>
              <a:rPr lang="pt-BR" dirty="0"/>
              <a:t>(TEMA CENTRAL)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5AEEC56-4EC5-5E40-BC37-1BA2B93568F5}"/>
              </a:ext>
            </a:extLst>
          </p:cNvPr>
          <p:cNvSpPr txBox="1"/>
          <p:nvPr/>
        </p:nvSpPr>
        <p:spPr>
          <a:xfrm>
            <a:off x="5073650" y="2450256"/>
            <a:ext cx="2019300" cy="587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 VINDA DO FILHO DO HOMEM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950BA32-43CE-C74C-B3FD-0848AE087D74}"/>
              </a:ext>
            </a:extLst>
          </p:cNvPr>
          <p:cNvSpPr txBox="1"/>
          <p:nvPr/>
        </p:nvSpPr>
        <p:spPr>
          <a:xfrm>
            <a:off x="6648450" y="5388224"/>
            <a:ext cx="2019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accent4"/>
                </a:solidFill>
              </a:rPr>
              <a:t>A EXPLICAÇÃO</a:t>
            </a:r>
            <a:br>
              <a:rPr lang="pt-BR" dirty="0">
                <a:solidFill>
                  <a:schemeClr val="accent4"/>
                </a:solidFill>
              </a:rPr>
            </a:br>
            <a:r>
              <a:rPr lang="pt-BR" dirty="0">
                <a:solidFill>
                  <a:schemeClr val="accent4"/>
                </a:solidFill>
              </a:rPr>
              <a:t>DO QUARTO ANIMAL TERRÍVEL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6BA8414-0FCD-B24F-B792-3CD60F96B153}"/>
              </a:ext>
            </a:extLst>
          </p:cNvPr>
          <p:cNvSpPr txBox="1"/>
          <p:nvPr/>
        </p:nvSpPr>
        <p:spPr>
          <a:xfrm>
            <a:off x="9209799" y="2130968"/>
            <a:ext cx="2220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accent4"/>
                </a:solidFill>
              </a:rPr>
              <a:t>A EXPLICAÇÃO DOS 10 CHIFRES E</a:t>
            </a:r>
            <a:br>
              <a:rPr lang="pt-BR" dirty="0">
                <a:solidFill>
                  <a:schemeClr val="accent4"/>
                </a:solidFill>
              </a:rPr>
            </a:br>
            <a:r>
              <a:rPr lang="pt-BR" dirty="0">
                <a:solidFill>
                  <a:schemeClr val="accent4"/>
                </a:solidFill>
              </a:rPr>
              <a:t>DO CHIFRE PEQUENO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924FC249-A816-1C43-83F7-1050122EA59F}"/>
              </a:ext>
            </a:extLst>
          </p:cNvPr>
          <p:cNvCxnSpPr>
            <a:stCxn id="14" idx="2"/>
          </p:cNvCxnSpPr>
          <p:nvPr/>
        </p:nvCxnSpPr>
        <p:spPr>
          <a:xfrm>
            <a:off x="1898650" y="3037831"/>
            <a:ext cx="19050" cy="1036872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89E1CCDD-0701-DC41-8FE0-8A9550943891}"/>
              </a:ext>
            </a:extLst>
          </p:cNvPr>
          <p:cNvCxnSpPr/>
          <p:nvPr/>
        </p:nvCxnSpPr>
        <p:spPr>
          <a:xfrm>
            <a:off x="3711307" y="4178508"/>
            <a:ext cx="19050" cy="95951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BB090888-DD62-D84B-9AE1-9DBA1C924020}"/>
              </a:ext>
            </a:extLst>
          </p:cNvPr>
          <p:cNvCxnSpPr/>
          <p:nvPr/>
        </p:nvCxnSpPr>
        <p:spPr>
          <a:xfrm>
            <a:off x="5886450" y="3096356"/>
            <a:ext cx="19050" cy="95951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BA9A3E37-2F4B-364D-86C9-E5FBC1EB01E2}"/>
              </a:ext>
            </a:extLst>
          </p:cNvPr>
          <p:cNvCxnSpPr/>
          <p:nvPr/>
        </p:nvCxnSpPr>
        <p:spPr>
          <a:xfrm>
            <a:off x="7521575" y="4151825"/>
            <a:ext cx="19050" cy="95951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CF14FC96-B6FF-6D46-87A4-486813D9350C}"/>
              </a:ext>
            </a:extLst>
          </p:cNvPr>
          <p:cNvCxnSpPr/>
          <p:nvPr/>
        </p:nvCxnSpPr>
        <p:spPr>
          <a:xfrm>
            <a:off x="9864725" y="3123039"/>
            <a:ext cx="19050" cy="95951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Retângulo 22">
            <a:extLst>
              <a:ext uri="{FF2B5EF4-FFF2-40B4-BE49-F238E27FC236}">
                <a16:creationId xmlns:a16="http://schemas.microsoft.com/office/drawing/2014/main" id="{692AEAA2-6D90-8440-B1FE-54C77ECC8732}"/>
              </a:ext>
            </a:extLst>
          </p:cNvPr>
          <p:cNvSpPr/>
          <p:nvPr/>
        </p:nvSpPr>
        <p:spPr>
          <a:xfrm>
            <a:off x="683015" y="1679449"/>
            <a:ext cx="5746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Divisão dos principais assuntos segundo o texto de Daniel 7</a:t>
            </a:r>
          </a:p>
        </p:txBody>
      </p:sp>
    </p:spTree>
    <p:extLst>
      <p:ext uri="{BB962C8B-B14F-4D97-AF65-F5344CB8AC3E}">
        <p14:creationId xmlns:p14="http://schemas.microsoft.com/office/powerpoint/2010/main" val="2928372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2018E1B-E0B9-4440-AFF3-4112E50A2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0BED78EB-87FA-4B4D-B7BD-455507BAA6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77" b="95906" l="9892" r="89954">
                        <a14:foregroundMark x1="26893" y1="93684" x2="26893" y2="93684"/>
                        <a14:foregroundMark x1="31530" y1="96257" x2="31530" y2="96257"/>
                        <a14:foregroundMark x1="78207" y1="22924" x2="78207" y2="22924"/>
                        <a14:foregroundMark x1="64297" y1="13333" x2="64297" y2="13333"/>
                        <a14:foregroundMark x1="34621" y1="7719" x2="34621" y2="7719"/>
                        <a14:foregroundMark x1="46677" y1="6901" x2="46677" y2="6901"/>
                        <a14:foregroundMark x1="32767" y1="3977" x2="32767" y2="3977"/>
                        <a14:foregroundMark x1="34158" y1="3977" x2="34158" y2="3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1" b="35"/>
          <a:stretch/>
        </p:blipFill>
        <p:spPr bwMode="auto">
          <a:xfrm>
            <a:off x="8861204" y="2502117"/>
            <a:ext cx="2827865" cy="373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third winged leopard in daniel 7 series by jbeverlygreene on DeviantArt">
            <a:extLst>
              <a:ext uri="{FF2B5EF4-FFF2-40B4-BE49-F238E27FC236}">
                <a16:creationId xmlns:a16="http://schemas.microsoft.com/office/drawing/2014/main" id="{2916E746-A076-9B42-A943-99409986CA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76" b="97148" l="0" r="100000">
                        <a14:foregroundMark x1="9753" y1="62567" x2="9753" y2="62567"/>
                        <a14:foregroundMark x1="46063" y1="94563" x2="46063" y2="94563"/>
                        <a14:foregroundMark x1="33255" y1="96257" x2="33255" y2="96257"/>
                        <a14:foregroundMark x1="47944" y1="97148" x2="47944" y2="97148"/>
                        <a14:foregroundMark x1="65805" y1="96613" x2="65805" y2="966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05474" y="2465956"/>
            <a:ext cx="2827865" cy="373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3 of 3 on the 2nd beast of daniel 7 by jbeverlygreene on DeviantArt">
            <a:extLst>
              <a:ext uri="{FF2B5EF4-FFF2-40B4-BE49-F238E27FC236}">
                <a16:creationId xmlns:a16="http://schemas.microsoft.com/office/drawing/2014/main" id="{5C7BE558-C84D-2B4A-B628-8C093D43EC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782" b="96440" l="3641" r="95839">
                        <a14:foregroundMark x1="30169" y1="9900" x2="30169" y2="9900"/>
                        <a14:foregroundMark x1="27568" y1="14238" x2="27568" y2="14238"/>
                        <a14:foregroundMark x1="27828" y1="13014" x2="27828" y2="13014"/>
                        <a14:foregroundMark x1="50325" y1="6897" x2="50325" y2="6897"/>
                        <a14:foregroundMark x1="65150" y1="3782" x2="65150" y2="3782"/>
                        <a14:foregroundMark x1="91808" y1="63626" x2="91808" y2="63626"/>
                        <a14:foregroundMark x1="95839" y1="79644" x2="95839" y2="79644"/>
                        <a14:foregroundMark x1="85956" y1="90990" x2="85956" y2="90990"/>
                        <a14:foregroundMark x1="65150" y1="92770" x2="65150" y2="92770"/>
                        <a14:foregroundMark x1="12484" y1="94216" x2="12484" y2="94216"/>
                        <a14:foregroundMark x1="3641" y1="96440" x2="3641" y2="96440"/>
                        <a14:foregroundMark x1="14174" y1="96218" x2="14174" y2="96218"/>
                        <a14:foregroundMark x1="66580" y1="94216" x2="66580" y2="942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109" r="4267" b="3"/>
          <a:stretch/>
        </p:blipFill>
        <p:spPr bwMode="auto">
          <a:xfrm>
            <a:off x="6203447" y="2465956"/>
            <a:ext cx="2827865" cy="373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last of three daniel 7 lions by jbeverlygreene on DeviantArt">
            <a:extLst>
              <a:ext uri="{FF2B5EF4-FFF2-40B4-BE49-F238E27FC236}">
                <a16:creationId xmlns:a16="http://schemas.microsoft.com/office/drawing/2014/main" id="{9341C072-7F15-A341-BAEB-B78F19A787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777" b="94508" l="0" r="100000">
                        <a14:foregroundMark x1="55056" y1="94034" x2="55056" y2="94034"/>
                        <a14:foregroundMark x1="41448" y1="5777" x2="41448" y2="5777"/>
                        <a14:foregroundMark x1="33708" y1="94602" x2="33708" y2="946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7609" y="2502117"/>
            <a:ext cx="2827865" cy="373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4E325502-0F14-B34F-B938-93FCF226200E}"/>
              </a:ext>
            </a:extLst>
          </p:cNvPr>
          <p:cNvSpPr txBox="1">
            <a:spLocks/>
          </p:cNvSpPr>
          <p:nvPr/>
        </p:nvSpPr>
        <p:spPr>
          <a:xfrm>
            <a:off x="9385739" y="365125"/>
            <a:ext cx="1968062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2400" b="1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  <a:endParaRPr lang="pt-BR" sz="2400" b="1" dirty="0">
              <a:solidFill>
                <a:schemeClr val="tx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A61663B3-C8C3-4C46-AA1D-BA85BD899C26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F7BD110-79F1-B048-841C-F3E892EB6415}"/>
              </a:ext>
            </a:extLst>
          </p:cNvPr>
          <p:cNvSpPr/>
          <p:nvPr/>
        </p:nvSpPr>
        <p:spPr>
          <a:xfrm>
            <a:off x="683015" y="1679449"/>
            <a:ext cx="3139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 VISÃO DOS QUATRO ANIMAIS</a:t>
            </a:r>
          </a:p>
        </p:txBody>
      </p:sp>
    </p:spTree>
    <p:extLst>
      <p:ext uri="{BB962C8B-B14F-4D97-AF65-F5344CB8AC3E}">
        <p14:creationId xmlns:p14="http://schemas.microsoft.com/office/powerpoint/2010/main" val="3053204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45974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u="sng" baseline="30000" dirty="0">
                <a:solidFill>
                  <a:schemeClr val="bg1"/>
                </a:solidFill>
              </a:rPr>
              <a:t>1</a:t>
            </a:r>
            <a:r>
              <a:rPr lang="pt-BR" u="sng" dirty="0">
                <a:solidFill>
                  <a:schemeClr val="bg1"/>
                </a:solidFill>
              </a:rPr>
              <a:t>No primeiro ano de </a:t>
            </a:r>
            <a:r>
              <a:rPr lang="pt-BR" u="sng" dirty="0" err="1">
                <a:solidFill>
                  <a:schemeClr val="bg1"/>
                </a:solidFill>
              </a:rPr>
              <a:t>Belsazar</a:t>
            </a:r>
            <a:r>
              <a:rPr lang="pt-BR" dirty="0">
                <a:solidFill>
                  <a:schemeClr val="bg1"/>
                </a:solidFill>
              </a:rPr>
              <a:t>, rei de babilônia, teve Daniel um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sonho e visões da sua cabeça</a:t>
            </a:r>
            <a:r>
              <a:rPr lang="pt-BR" dirty="0">
                <a:solidFill>
                  <a:schemeClr val="bg1"/>
                </a:solidFill>
              </a:rPr>
              <a:t> quando estava na sua cama; escreveu logo o sonho, e relatou a suma das coisas.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2</a:t>
            </a:r>
            <a:r>
              <a:rPr lang="pt-BR" dirty="0">
                <a:solidFill>
                  <a:schemeClr val="bg1"/>
                </a:solidFill>
              </a:rPr>
              <a:t>Falou Daniel, e disse: Eu estava olhando na minha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visão da noite</a:t>
            </a:r>
            <a:r>
              <a:rPr lang="pt-BR" dirty="0">
                <a:solidFill>
                  <a:schemeClr val="bg1"/>
                </a:solidFill>
              </a:rPr>
              <a:t>, e eis que os </a:t>
            </a:r>
            <a:r>
              <a:rPr lang="pt-BR" u="sng" dirty="0">
                <a:solidFill>
                  <a:schemeClr val="bg1"/>
                </a:solidFill>
              </a:rPr>
              <a:t>quatro ventos do céu agitavam o mar grande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3</a:t>
            </a:r>
            <a:r>
              <a:rPr lang="pt-BR" dirty="0">
                <a:solidFill>
                  <a:schemeClr val="bg1"/>
                </a:solidFill>
              </a:rPr>
              <a:t>E </a:t>
            </a:r>
            <a:r>
              <a:rPr lang="pt-BR" u="sng" dirty="0">
                <a:solidFill>
                  <a:schemeClr val="bg1"/>
                </a:solidFill>
              </a:rPr>
              <a:t>quatro animais grandes</a:t>
            </a:r>
            <a:r>
              <a:rPr lang="pt-BR" dirty="0">
                <a:solidFill>
                  <a:schemeClr val="bg1"/>
                </a:solidFill>
              </a:rPr>
              <a:t>, diferentes uns dos outros, </a:t>
            </a:r>
            <a:r>
              <a:rPr lang="pt-BR" u="sng" dirty="0">
                <a:solidFill>
                  <a:schemeClr val="bg1"/>
                </a:solidFill>
              </a:rPr>
              <a:t>subiam do mar</a:t>
            </a:r>
            <a:r>
              <a:rPr lang="pt-BR" dirty="0">
                <a:solidFill>
                  <a:schemeClr val="bg1"/>
                </a:solidFill>
              </a:rPr>
              <a:t>.</a:t>
            </a:r>
          </a:p>
          <a:p>
            <a:r>
              <a:rPr lang="pt-BR" baseline="30000" dirty="0">
                <a:solidFill>
                  <a:schemeClr val="bg1"/>
                </a:solidFill>
              </a:rPr>
              <a:t>4</a:t>
            </a:r>
            <a:r>
              <a:rPr lang="pt-BR" dirty="0">
                <a:solidFill>
                  <a:schemeClr val="bg1"/>
                </a:solidFill>
              </a:rPr>
              <a:t>O primeiro era </a:t>
            </a:r>
            <a:r>
              <a:rPr lang="pt-BR" u="sng" dirty="0">
                <a:solidFill>
                  <a:schemeClr val="bg1"/>
                </a:solidFill>
              </a:rPr>
              <a:t>como leão</a:t>
            </a:r>
            <a:r>
              <a:rPr lang="pt-BR" dirty="0">
                <a:solidFill>
                  <a:schemeClr val="bg1"/>
                </a:solidFill>
              </a:rPr>
              <a:t>, e tinha asas de águia [..]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7:1-</a:t>
            </a:r>
            <a:r>
              <a:rPr lang="pt-BR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41F40D49-37DA-1A4E-9902-9F800F41B71D}"/>
              </a:ext>
            </a:extLst>
          </p:cNvPr>
          <p:cNvSpPr/>
          <p:nvPr/>
        </p:nvSpPr>
        <p:spPr>
          <a:xfrm>
            <a:off x="5970314" y="1485899"/>
            <a:ext cx="4749800" cy="45974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B0D6E72-800E-7F4F-950D-D44E3906EFC8}"/>
              </a:ext>
            </a:extLst>
          </p:cNvPr>
          <p:cNvSpPr txBox="1"/>
          <p:nvPr/>
        </p:nvSpPr>
        <p:spPr>
          <a:xfrm>
            <a:off x="6218341" y="1739900"/>
            <a:ext cx="42545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5</a:t>
            </a:r>
            <a:r>
              <a:rPr lang="pt-BR" dirty="0">
                <a:solidFill>
                  <a:schemeClr val="bg1"/>
                </a:solidFill>
              </a:rPr>
              <a:t>Continuei olhando, e eis aqui o segundo animal, </a:t>
            </a:r>
            <a:r>
              <a:rPr lang="pt-BR" u="sng" dirty="0">
                <a:solidFill>
                  <a:schemeClr val="bg1"/>
                </a:solidFill>
              </a:rPr>
              <a:t>semelhante a um urso</a:t>
            </a:r>
            <a:r>
              <a:rPr lang="pt-BR" dirty="0">
                <a:solidFill>
                  <a:schemeClr val="bg1"/>
                </a:solidFill>
              </a:rPr>
              <a:t>, o qual se levantou de um lado, tendo na boca três costelas entre os seus dentes [..]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6</a:t>
            </a:r>
            <a:r>
              <a:rPr lang="pt-BR" dirty="0">
                <a:solidFill>
                  <a:schemeClr val="bg1"/>
                </a:solidFill>
              </a:rPr>
              <a:t>Depois disto, eu continuei olhando, e eis aqui outro, </a:t>
            </a:r>
            <a:r>
              <a:rPr lang="pt-BR" u="sng" dirty="0">
                <a:solidFill>
                  <a:schemeClr val="bg1"/>
                </a:solidFill>
              </a:rPr>
              <a:t>semelhante a um leopardo</a:t>
            </a:r>
            <a:r>
              <a:rPr lang="pt-BR" dirty="0">
                <a:solidFill>
                  <a:schemeClr val="bg1"/>
                </a:solidFill>
              </a:rPr>
              <a:t>, e tinha quatro asas de ave nas suas costas [...]</a:t>
            </a:r>
          </a:p>
          <a:p>
            <a:r>
              <a:rPr lang="pt-BR" baseline="30000" dirty="0">
                <a:solidFill>
                  <a:schemeClr val="bg1"/>
                </a:solidFill>
              </a:rPr>
              <a:t>7</a:t>
            </a:r>
            <a:r>
              <a:rPr lang="pt-BR" dirty="0">
                <a:solidFill>
                  <a:schemeClr val="bg1"/>
                </a:solidFill>
              </a:rPr>
              <a:t>Depois disto eu continuei olhando nas visões da noite, e eis aqui </a:t>
            </a:r>
            <a:r>
              <a:rPr lang="pt-BR" u="sng" dirty="0">
                <a:solidFill>
                  <a:schemeClr val="bg1"/>
                </a:solidFill>
              </a:rPr>
              <a:t>o quarto animal, terrível e espantoso, e muito forte, o qual tinha dentes grandes de ferro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7:5-7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93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1" name="Espaço Reservado para Conteúdo 8">
            <a:extLst>
              <a:ext uri="{FF2B5EF4-FFF2-40B4-BE49-F238E27FC236}">
                <a16:creationId xmlns:a16="http://schemas.microsoft.com/office/drawing/2014/main" id="{BD0F86E1-9B5D-F042-9322-B09F7CB56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718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>
                <a:solidFill>
                  <a:schemeClr val="accent2"/>
                </a:solidFill>
              </a:rPr>
              <a:t>Princípios de interpretação bíblica e profética</a:t>
            </a:r>
          </a:p>
          <a:p>
            <a:r>
              <a:rPr lang="pt-BR" sz="2000" dirty="0"/>
              <a:t>A Bíblia é sua própria interprete;</a:t>
            </a:r>
          </a:p>
          <a:p>
            <a:r>
              <a:rPr lang="pt-BR" sz="2000" dirty="0"/>
              <a:t>É importante considerar o gênero do texto bíblico (narrativa, sabedoria/poesia, carta ou profecia)</a:t>
            </a:r>
          </a:p>
          <a:p>
            <a:r>
              <a:rPr lang="pt-BR" sz="2000" dirty="0"/>
              <a:t>A Bíblia própria fornece a interpretação correta dos símbolos apresentados;</a:t>
            </a:r>
          </a:p>
          <a:p>
            <a:r>
              <a:rPr lang="pt-BR" sz="2000" dirty="0"/>
              <a:t>A profecia se divide em dois modelos, a profecia clássica e a profecia apocalíptica;</a:t>
            </a:r>
          </a:p>
          <a:p>
            <a:pPr lvl="1"/>
            <a:r>
              <a:rPr lang="pt-BR" sz="1600" dirty="0">
                <a:solidFill>
                  <a:schemeClr val="accent2"/>
                </a:solidFill>
              </a:rPr>
              <a:t>Profecia clássica</a:t>
            </a:r>
            <a:r>
              <a:rPr lang="pt-BR" sz="1600" dirty="0"/>
              <a:t>, marcada pelo Assim diz o Senhor (o profeta ouve e fala – boca de Deus), simbolismo limitado, símbolos verdadeiros, cumprimento condicional a resposta humana, dupla aplicação;</a:t>
            </a:r>
          </a:p>
          <a:p>
            <a:pPr lvl="1"/>
            <a:r>
              <a:rPr lang="pt-BR" sz="1600" dirty="0">
                <a:solidFill>
                  <a:schemeClr val="accent2"/>
                </a:solidFill>
              </a:rPr>
              <a:t>Profecia apocalíptica</a:t>
            </a:r>
            <a:r>
              <a:rPr lang="pt-BR" sz="1600" dirty="0"/>
              <a:t>, marcada por sonhos e visões, simbolismo fora da realidade humana, cumprimento incondicional;</a:t>
            </a:r>
          </a:p>
          <a:p>
            <a:r>
              <a:rPr lang="pt-BR" sz="2000" dirty="0"/>
              <a:t>Abordagem historicista no método de estudo das profecias. Em se tratando de profecia, o cumprimento da profecia poderá ser observado através da história, uma vez que “ </a:t>
            </a:r>
            <a:r>
              <a:rPr lang="pt-BR" sz="2000" u="sng" dirty="0"/>
              <a:t>a história é o cumprimento da profecia</a:t>
            </a:r>
            <a:r>
              <a:rPr lang="pt-BR" sz="2000" dirty="0"/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3687359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4B1986B-C663-8909-1228-9CD33F557D77}"/>
              </a:ext>
            </a:extLst>
          </p:cNvPr>
          <p:cNvSpPr txBox="1"/>
          <p:nvPr/>
        </p:nvSpPr>
        <p:spPr>
          <a:xfrm>
            <a:off x="955963" y="1710030"/>
            <a:ext cx="440574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0" i="0" dirty="0">
                <a:effectLst/>
                <a:latin typeface="Roboto" panose="02000000000000000000" pitchFamily="2" charset="0"/>
              </a:rPr>
              <a:t>E há de ser que, depois derramarei o meu Espírito sobre toda a carne, e vossos filhos e vossas filhas profetizarão, os vossos velhos terão sonhos, os vossos jovens terão visões.</a:t>
            </a:r>
            <a:br>
              <a:rPr lang="pt-BR" sz="2000" dirty="0"/>
            </a:br>
            <a:br>
              <a:rPr lang="pt-BR" sz="2000" dirty="0"/>
            </a:br>
            <a:r>
              <a:rPr lang="pt-BR" sz="2000" b="0" i="0" dirty="0">
                <a:solidFill>
                  <a:schemeClr val="accent4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Joel 2:28</a:t>
            </a:r>
            <a:r>
              <a:rPr lang="pt-BR" sz="2000" b="0" i="0" dirty="0">
                <a:solidFill>
                  <a:schemeClr val="accent4"/>
                </a:solidFill>
                <a:effectLst/>
                <a:latin typeface="Roboto" panose="02000000000000000000" pitchFamily="2" charset="0"/>
              </a:rPr>
              <a:t>; </a:t>
            </a:r>
            <a:r>
              <a:rPr lang="pt-BR" sz="2000" b="0" i="0" dirty="0" err="1">
                <a:solidFill>
                  <a:schemeClr val="accent4"/>
                </a:solidFill>
                <a:effectLst/>
                <a:latin typeface="Roboto" panose="02000000000000000000" pitchFamily="2" charset="0"/>
              </a:rPr>
              <a:t>cf</a:t>
            </a:r>
            <a:r>
              <a:rPr lang="pt-BR" sz="2000" b="0" i="0" dirty="0">
                <a:solidFill>
                  <a:schemeClr val="accent4"/>
                </a:solidFill>
                <a:effectLst/>
                <a:latin typeface="Roboto" panose="02000000000000000000" pitchFamily="2" charset="0"/>
              </a:rPr>
              <a:t> Atos 2</a:t>
            </a:r>
            <a:endParaRPr lang="pt-BR" sz="2000" dirty="0">
              <a:solidFill>
                <a:schemeClr val="accent4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D420D83-E666-2DE0-827C-4B4EE3B8ABEE}"/>
              </a:ext>
            </a:extLst>
          </p:cNvPr>
          <p:cNvSpPr txBox="1"/>
          <p:nvPr/>
        </p:nvSpPr>
        <p:spPr>
          <a:xfrm>
            <a:off x="6096000" y="1710030"/>
            <a:ext cx="519545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0" i="0" dirty="0">
                <a:effectLst/>
                <a:latin typeface="Roboto" panose="02000000000000000000" pitchFamily="2" charset="0"/>
              </a:rPr>
              <a:t>Falou Daniel, e disse: Eu estava olhando na minha visão da noite, e eis que os quatro ventos do céu agitavam o mar grande.</a:t>
            </a:r>
            <a:br>
              <a:rPr lang="pt-BR" sz="2000" dirty="0"/>
            </a:br>
            <a:r>
              <a:rPr lang="pt-BR" sz="2000" b="0" i="0" dirty="0">
                <a:effectLst/>
                <a:latin typeface="Roboto" panose="02000000000000000000" pitchFamily="2" charset="0"/>
              </a:rPr>
              <a:t>E quatro animais grandes, diferentes uns dos outros, subiam do mar.</a:t>
            </a:r>
            <a:br>
              <a:rPr lang="pt-BR" sz="2000" dirty="0"/>
            </a:br>
            <a:r>
              <a:rPr lang="pt-BR" sz="2000" b="0" i="0" dirty="0">
                <a:effectLst/>
                <a:latin typeface="Roboto" panose="02000000000000000000" pitchFamily="2" charset="0"/>
              </a:rPr>
              <a:t>O primeiro era como leão, e tinha asas de águia; enquanto eu olhava, foram-lhe arrancadas as asas, e foi levantado da terra, e posto em pé como um homem, e foi-lhe dado um coração de homem.</a:t>
            </a:r>
            <a:br>
              <a:rPr lang="pt-BR" sz="2000" dirty="0"/>
            </a:br>
            <a:br>
              <a:rPr lang="pt-BR" sz="2000" dirty="0"/>
            </a:br>
            <a:r>
              <a:rPr lang="pt-BR" sz="2000" b="0" i="0" dirty="0">
                <a:solidFill>
                  <a:schemeClr val="accent4"/>
                </a:solidFill>
                <a:effectLst/>
                <a:latin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7:2-4</a:t>
            </a:r>
            <a:endParaRPr lang="pt-BR" sz="20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06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pic>
        <p:nvPicPr>
          <p:cNvPr id="3074" name="Picture 2" descr="Isaac Newton - Biografia - InfoEscola">
            <a:extLst>
              <a:ext uri="{FF2B5EF4-FFF2-40B4-BE49-F238E27FC236}">
                <a16:creationId xmlns:a16="http://schemas.microsoft.com/office/drawing/2014/main" id="{1FA2CA85-6DF3-2F45-AC33-A97FA18F8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2473" y="1473718"/>
            <a:ext cx="3100065" cy="425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s Profecias do Apocalipse e o Livro de Daniel | Amazon.com.br">
            <a:extLst>
              <a:ext uri="{FF2B5EF4-FFF2-40B4-BE49-F238E27FC236}">
                <a16:creationId xmlns:a16="http://schemas.microsoft.com/office/drawing/2014/main" id="{E7D4C6DC-2BE6-A34D-A68D-137D27C05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5517" y="1473718"/>
            <a:ext cx="2944322" cy="425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9538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pic>
        <p:nvPicPr>
          <p:cNvPr id="7" name="Imagem 6" descr="Texto&#10;&#10;Descrição gerada automaticamente com confiança baixa">
            <a:extLst>
              <a:ext uri="{FF2B5EF4-FFF2-40B4-BE49-F238E27FC236}">
                <a16:creationId xmlns:a16="http://schemas.microsoft.com/office/drawing/2014/main" id="{113E691E-35EE-9E4C-8672-9CB2FBB528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4" y="1759126"/>
            <a:ext cx="10076033" cy="3339749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0C4F34E-336E-404E-9539-CAA86DC26864}"/>
              </a:ext>
            </a:extLst>
          </p:cNvPr>
          <p:cNvSpPr txBox="1"/>
          <p:nvPr/>
        </p:nvSpPr>
        <p:spPr>
          <a:xfrm>
            <a:off x="2716924" y="5334210"/>
            <a:ext cx="675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Newton, Sir Isaac – As profecias do Apocalipse e o livro de Daniel – as raízes do código da Bíblia, pag. 33</a:t>
            </a:r>
          </a:p>
        </p:txBody>
      </p:sp>
    </p:spTree>
    <p:extLst>
      <p:ext uri="{BB962C8B-B14F-4D97-AF65-F5344CB8AC3E}">
        <p14:creationId xmlns:p14="http://schemas.microsoft.com/office/powerpoint/2010/main" val="2471086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pic>
        <p:nvPicPr>
          <p:cNvPr id="8" name="Imagem 7" descr="Texto&#10;&#10;Descrição gerada automaticamente">
            <a:extLst>
              <a:ext uri="{FF2B5EF4-FFF2-40B4-BE49-F238E27FC236}">
                <a16:creationId xmlns:a16="http://schemas.microsoft.com/office/drawing/2014/main" id="{A0A5F250-819C-EC44-9FC8-28EC14696E9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5985" y="2092302"/>
            <a:ext cx="9160030" cy="323219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2A6F846-0649-DC4C-946E-E9E6A137E29E}"/>
              </a:ext>
            </a:extLst>
          </p:cNvPr>
          <p:cNvSpPr txBox="1"/>
          <p:nvPr/>
        </p:nvSpPr>
        <p:spPr>
          <a:xfrm>
            <a:off x="2716924" y="5423938"/>
            <a:ext cx="675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Newton, Sir Isaac – As profecias do Apocalipse e o livro de Daniel – as raízes do código da Bíblia, pag. 35</a:t>
            </a:r>
          </a:p>
        </p:txBody>
      </p:sp>
    </p:spTree>
    <p:extLst>
      <p:ext uri="{BB962C8B-B14F-4D97-AF65-F5344CB8AC3E}">
        <p14:creationId xmlns:p14="http://schemas.microsoft.com/office/powerpoint/2010/main" val="4027990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4326DA4-3E6E-7046-B5EF-FEBC120A5F9F}"/>
              </a:ext>
            </a:extLst>
          </p:cNvPr>
          <p:cNvSpPr txBox="1"/>
          <p:nvPr/>
        </p:nvSpPr>
        <p:spPr>
          <a:xfrm>
            <a:off x="6583358" y="1748247"/>
            <a:ext cx="4770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u="sng" baseline="30000" dirty="0"/>
              <a:t>17</a:t>
            </a:r>
            <a:r>
              <a:rPr lang="pt-BR" u="sng" dirty="0"/>
              <a:t>Estes grandes animais, que são quatro, são quatro reis, que se levantarão da terra.</a:t>
            </a:r>
            <a:br>
              <a:rPr lang="pt-BR" u="sng" dirty="0"/>
            </a:br>
            <a:br>
              <a:rPr lang="pt-BR" u="sng" dirty="0"/>
            </a:b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7:17</a:t>
            </a:r>
            <a:endParaRPr lang="pt-BR" dirty="0">
              <a:effectLst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74C24FD2-D7C1-F143-9D0F-04707DAD027A}"/>
              </a:ext>
            </a:extLst>
          </p:cNvPr>
          <p:cNvSpPr/>
          <p:nvPr/>
        </p:nvSpPr>
        <p:spPr>
          <a:xfrm>
            <a:off x="472807" y="1748247"/>
            <a:ext cx="513583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baseline="30000" dirty="0"/>
              <a:t>38</a:t>
            </a:r>
            <a:r>
              <a:rPr lang="pt-BR" dirty="0"/>
              <a:t> ... tu és a cabeça de ouro.</a:t>
            </a:r>
            <a:br>
              <a:rPr lang="pt-BR" dirty="0"/>
            </a:br>
            <a:r>
              <a:rPr lang="pt-BR" baseline="30000" dirty="0"/>
              <a:t>39</a:t>
            </a:r>
            <a:r>
              <a:rPr lang="pt-BR" dirty="0"/>
              <a:t>E depois de ti se levantará </a:t>
            </a:r>
            <a:r>
              <a:rPr lang="pt-BR" u="sng" dirty="0"/>
              <a:t>outro reino</a:t>
            </a:r>
            <a:r>
              <a:rPr lang="pt-BR" dirty="0"/>
              <a:t>, inferior ao teu; e um </a:t>
            </a:r>
            <a:r>
              <a:rPr lang="pt-BR" u="sng" dirty="0"/>
              <a:t>terceiro reino</a:t>
            </a:r>
            <a:r>
              <a:rPr lang="pt-BR" dirty="0"/>
              <a:t>, de bronze, o qual dominará sobre toda a terra.</a:t>
            </a:r>
            <a:br>
              <a:rPr lang="pt-BR" dirty="0"/>
            </a:br>
            <a:r>
              <a:rPr lang="pt-BR" baseline="30000" dirty="0"/>
              <a:t>40</a:t>
            </a:r>
            <a:r>
              <a:rPr lang="pt-BR" dirty="0"/>
              <a:t>E o </a:t>
            </a:r>
            <a:r>
              <a:rPr lang="pt-BR" u="sng" dirty="0"/>
              <a:t>quarto reino </a:t>
            </a:r>
            <a:r>
              <a:rPr lang="pt-BR" dirty="0"/>
              <a:t>será forte como ferro</a:t>
            </a:r>
            <a:br>
              <a:rPr lang="pt-BR" dirty="0"/>
            </a:br>
            <a:br>
              <a:rPr lang="pt-BR" dirty="0"/>
            </a:b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2:38-40</a:t>
            </a:r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81632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17D9F51E-78E4-8947-83F4-77EBF8D05279}"/>
              </a:ext>
            </a:extLst>
          </p:cNvPr>
          <p:cNvCxnSpPr>
            <a:cxnSpLocks/>
          </p:cNvCxnSpPr>
          <p:nvPr/>
        </p:nvCxnSpPr>
        <p:spPr>
          <a:xfrm>
            <a:off x="2080890" y="1295400"/>
            <a:ext cx="708851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7B2A988E-79B1-4E4D-BCF7-13FBB9099D75}"/>
              </a:ext>
            </a:extLst>
          </p:cNvPr>
          <p:cNvCxnSpPr>
            <a:cxnSpLocks/>
          </p:cNvCxnSpPr>
          <p:nvPr/>
        </p:nvCxnSpPr>
        <p:spPr>
          <a:xfrm>
            <a:off x="2457073" y="2380486"/>
            <a:ext cx="671232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D18C3722-C206-9E4F-80D1-52D0DF8C5950}"/>
              </a:ext>
            </a:extLst>
          </p:cNvPr>
          <p:cNvCxnSpPr>
            <a:cxnSpLocks/>
          </p:cNvCxnSpPr>
          <p:nvPr/>
        </p:nvCxnSpPr>
        <p:spPr>
          <a:xfrm>
            <a:off x="2457073" y="3594664"/>
            <a:ext cx="733462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FAF25E44-83BF-5B44-B557-C6DD62E94E3B}"/>
              </a:ext>
            </a:extLst>
          </p:cNvPr>
          <p:cNvCxnSpPr>
            <a:cxnSpLocks/>
          </p:cNvCxnSpPr>
          <p:nvPr/>
        </p:nvCxnSpPr>
        <p:spPr>
          <a:xfrm>
            <a:off x="2222500" y="4920614"/>
            <a:ext cx="716323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17F36699-B958-C246-9DB2-E3743A7F8AAE}"/>
              </a:ext>
            </a:extLst>
          </p:cNvPr>
          <p:cNvCxnSpPr>
            <a:cxnSpLocks/>
          </p:cNvCxnSpPr>
          <p:nvPr/>
        </p:nvCxnSpPr>
        <p:spPr>
          <a:xfrm>
            <a:off x="2080890" y="6229398"/>
            <a:ext cx="639307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86E2CD4-14E1-D443-AA56-1D6AEC9300B0}"/>
              </a:ext>
            </a:extLst>
          </p:cNvPr>
          <p:cNvSpPr txBox="1"/>
          <p:nvPr/>
        </p:nvSpPr>
        <p:spPr>
          <a:xfrm>
            <a:off x="7976178" y="1163514"/>
            <a:ext cx="387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/>
              <a:t>BABILÔNIA (605-539 </a:t>
            </a:r>
            <a:r>
              <a:rPr lang="pt-BR" dirty="0" err="1"/>
              <a:t>aC</a:t>
            </a:r>
            <a:r>
              <a:rPr lang="pt-BR" dirty="0"/>
              <a:t>)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1C6018AB-FBD8-DE42-91DF-0839BAAB77C9}"/>
              </a:ext>
            </a:extLst>
          </p:cNvPr>
          <p:cNvSpPr txBox="1"/>
          <p:nvPr/>
        </p:nvSpPr>
        <p:spPr>
          <a:xfrm>
            <a:off x="7976178" y="2195820"/>
            <a:ext cx="387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/>
              <a:t>MEDO-PERSA (539-331 </a:t>
            </a:r>
            <a:r>
              <a:rPr lang="pt-BR" dirty="0" err="1"/>
              <a:t>aC</a:t>
            </a:r>
            <a:r>
              <a:rPr lang="pt-BR" dirty="0"/>
              <a:t>)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751FDE88-2AD2-014F-B8AD-EF5F6E257C35}"/>
              </a:ext>
            </a:extLst>
          </p:cNvPr>
          <p:cNvSpPr txBox="1"/>
          <p:nvPr/>
        </p:nvSpPr>
        <p:spPr>
          <a:xfrm>
            <a:off x="7976178" y="3320534"/>
            <a:ext cx="387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/>
              <a:t>GRÉCIA (331-168 </a:t>
            </a:r>
            <a:r>
              <a:rPr lang="pt-BR" dirty="0" err="1"/>
              <a:t>aC</a:t>
            </a:r>
            <a:r>
              <a:rPr lang="pt-BR" dirty="0"/>
              <a:t>)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CE77EFD-8897-224D-BD35-A596DABB99A5}"/>
              </a:ext>
            </a:extLst>
          </p:cNvPr>
          <p:cNvSpPr txBox="1"/>
          <p:nvPr/>
        </p:nvSpPr>
        <p:spPr>
          <a:xfrm>
            <a:off x="7976178" y="4735948"/>
            <a:ext cx="387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/>
              <a:t>ROMA (168 </a:t>
            </a:r>
            <a:r>
              <a:rPr lang="pt-BR" dirty="0" err="1"/>
              <a:t>aC</a:t>
            </a:r>
            <a:r>
              <a:rPr lang="pt-BR" dirty="0"/>
              <a:t>– 476 </a:t>
            </a:r>
            <a:r>
              <a:rPr lang="pt-BR" dirty="0" err="1"/>
              <a:t>dC</a:t>
            </a:r>
            <a:r>
              <a:rPr lang="pt-BR" dirty="0"/>
              <a:t>)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DDF78CBA-86D3-614A-9997-87FA7B173D17}"/>
              </a:ext>
            </a:extLst>
          </p:cNvPr>
          <p:cNvSpPr txBox="1"/>
          <p:nvPr/>
        </p:nvSpPr>
        <p:spPr>
          <a:xfrm>
            <a:off x="7976178" y="5708045"/>
            <a:ext cx="3875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/>
              <a:t>EUROPA (ROMA DIVIDIDA / UNIÃO ESTADO + RELIGIÃO)</a:t>
            </a:r>
          </a:p>
        </p:txBody>
      </p:sp>
      <p:pic>
        <p:nvPicPr>
          <p:cNvPr id="3074" name="Picture 2" descr="B9 Nyika Dzakataurwa naDhanieri Kuti Dzaizova Nesimba — RAIBHURARI  YEPAINDANETI yeWatchtower">
            <a:extLst>
              <a:ext uri="{FF2B5EF4-FFF2-40B4-BE49-F238E27FC236}">
                <a16:creationId xmlns:a16="http://schemas.microsoft.com/office/drawing/2014/main" id="{54E9C1E7-5C31-784B-A487-0B0877B41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12" b="94920" l="7083" r="90000">
                        <a14:foregroundMark x1="37083" y1="8422" x2="37083" y2="8422"/>
                        <a14:foregroundMark x1="35417" y1="6150" x2="35417" y2="6150"/>
                        <a14:foregroundMark x1="41667" y1="4412" x2="41667" y2="4412"/>
                        <a14:foregroundMark x1="36250" y1="94118" x2="36250" y2="94118"/>
                        <a14:foregroundMark x1="30000" y1="95053" x2="30000" y2="95053"/>
                        <a14:foregroundMark x1="7083" y1="19519" x2="7083" y2="19519"/>
                        <a14:foregroundMark x1="87917" y1="31417" x2="87917" y2="31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1424" y="851337"/>
            <a:ext cx="1854429" cy="578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ast of three daniel 7 lions by jbeverlygreene on DeviantArt">
            <a:extLst>
              <a:ext uri="{FF2B5EF4-FFF2-40B4-BE49-F238E27FC236}">
                <a16:creationId xmlns:a16="http://schemas.microsoft.com/office/drawing/2014/main" id="{358BDAD5-F721-6447-BCE6-392FC54E0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777" b="94602" l="1961" r="95895">
                        <a14:foregroundMark x1="7292" y1="19413" x2="7292" y2="19413"/>
                        <a14:foregroundMark x1="2880" y1="25189" x2="2880" y2="25189"/>
                        <a14:foregroundMark x1="92034" y1="18750" x2="92034" y2="18750"/>
                        <a14:foregroundMark x1="93444" y1="14205" x2="93444" y2="14205"/>
                        <a14:foregroundMark x1="84804" y1="8996" x2="84804" y2="8996"/>
                        <a14:foregroundMark x1="2022" y1="21402" x2="2022" y2="21402"/>
                        <a14:foregroundMark x1="94975" y1="14015" x2="94975" y2="14015"/>
                        <a14:foregroundMark x1="95650" y1="19318" x2="95650" y2="19318"/>
                        <a14:foregroundMark x1="52880" y1="94034" x2="52880" y2="94034"/>
                        <a14:foregroundMark x1="14154" y1="7576" x2="14154" y2="7576"/>
                        <a14:foregroundMark x1="46201" y1="5777" x2="46201" y2="5777"/>
                        <a14:foregroundMark x1="95895" y1="14015" x2="95895" y2="14015"/>
                        <a14:foregroundMark x1="42402" y1="94602" x2="42402" y2="94602"/>
                        <a14:foregroundMark x1="18505" y1="10795" x2="18505" y2="10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83740" y="608230"/>
            <a:ext cx="2711312" cy="1754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3 of 3 on the 2nd beast of daniel 7 by jbeverlygreene on DeviantArt">
            <a:extLst>
              <a:ext uri="{FF2B5EF4-FFF2-40B4-BE49-F238E27FC236}">
                <a16:creationId xmlns:a16="http://schemas.microsoft.com/office/drawing/2014/main" id="{664980BF-49FF-A147-99A7-676E63BE6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782" b="96440" l="3641" r="95839">
                        <a14:foregroundMark x1="30169" y1="9900" x2="30169" y2="9900"/>
                        <a14:foregroundMark x1="27568" y1="14238" x2="27568" y2="14238"/>
                        <a14:foregroundMark x1="27828" y1="13014" x2="27828" y2="13014"/>
                        <a14:foregroundMark x1="50325" y1="6897" x2="50325" y2="6897"/>
                        <a14:foregroundMark x1="65150" y1="3782" x2="65150" y2="3782"/>
                        <a14:foregroundMark x1="91808" y1="63626" x2="91808" y2="63626"/>
                        <a14:foregroundMark x1="95839" y1="79644" x2="95839" y2="79644"/>
                        <a14:foregroundMark x1="85956" y1="90990" x2="85956" y2="90990"/>
                        <a14:foregroundMark x1="65150" y1="92770" x2="65150" y2="92770"/>
                        <a14:foregroundMark x1="12484" y1="94216" x2="12484" y2="94216"/>
                        <a14:foregroundMark x1="3641" y1="96440" x2="3641" y2="96440"/>
                        <a14:foregroundMark x1="14174" y1="96218" x2="14174" y2="96218"/>
                        <a14:foregroundMark x1="66580" y1="94216" x2="66580" y2="942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9159" y="1339377"/>
            <a:ext cx="1854428" cy="216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ird winged leopard in daniel 7 series by jbeverlygreene on DeviantArt">
            <a:extLst>
              <a:ext uri="{FF2B5EF4-FFF2-40B4-BE49-F238E27FC236}">
                <a16:creationId xmlns:a16="http://schemas.microsoft.com/office/drawing/2014/main" id="{BC750D4B-7EDD-1E4D-831C-C10A04AC5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76" b="97148" l="9956" r="89666">
                        <a14:foregroundMark x1="81537" y1="7219" x2="81537" y2="7219"/>
                        <a14:foregroundMark x1="80277" y1="4545" x2="80277" y2="4545"/>
                        <a14:foregroundMark x1="81159" y1="3743" x2="81159" y2="3743"/>
                        <a14:foregroundMark x1="31002" y1="62567" x2="31002" y2="62567"/>
                        <a14:foregroundMark x1="50473" y1="94563" x2="50473" y2="94563"/>
                        <a14:foregroundMark x1="43604" y1="96257" x2="43604" y2="96257"/>
                        <a14:foregroundMark x1="51481" y1="97148" x2="51481" y2="97148"/>
                        <a14:foregroundMark x1="61059" y1="96613" x2="61059" y2="966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5213" y="2313496"/>
            <a:ext cx="3370975" cy="2383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D908C11D-BFB1-BB42-B103-A3A4998AE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977" b="95906" l="9892" r="89954">
                        <a14:foregroundMark x1="26893" y1="93684" x2="26893" y2="93684"/>
                        <a14:foregroundMark x1="31530" y1="96257" x2="31530" y2="96257"/>
                        <a14:foregroundMark x1="78207" y1="22924" x2="78207" y2="22924"/>
                        <a14:foregroundMark x1="64297" y1="13333" x2="64297" y2="13333"/>
                        <a14:foregroundMark x1="34621" y1="7719" x2="34621" y2="7719"/>
                        <a14:foregroundMark x1="46677" y1="6901" x2="46677" y2="6901"/>
                        <a14:foregroundMark x1="32767" y1="3977" x2="32767" y2="3977"/>
                        <a14:foregroundMark x1="34158" y1="3977" x2="34158" y2="3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03788" y="3372103"/>
            <a:ext cx="2087912" cy="275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786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86E2CD4-14E1-D443-AA56-1D6AEC9300B0}"/>
              </a:ext>
            </a:extLst>
          </p:cNvPr>
          <p:cNvSpPr txBox="1"/>
          <p:nvPr/>
        </p:nvSpPr>
        <p:spPr>
          <a:xfrm>
            <a:off x="747475" y="2297313"/>
            <a:ext cx="387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u="sng" dirty="0"/>
              <a:t>BABILÔNIA (605-539 </a:t>
            </a:r>
            <a:r>
              <a:rPr lang="pt-BR" u="sng" dirty="0" err="1"/>
              <a:t>aC</a:t>
            </a:r>
            <a:r>
              <a:rPr lang="pt-BR" u="sng" dirty="0"/>
              <a:t>)</a:t>
            </a:r>
          </a:p>
        </p:txBody>
      </p:sp>
      <p:pic>
        <p:nvPicPr>
          <p:cNvPr id="3074" name="Picture 2" descr="B9 Nyika Dzakataurwa naDhanieri Kuti Dzaizova Nesimba — RAIBHURARI  YEPAINDANETI yeWatchtower">
            <a:extLst>
              <a:ext uri="{FF2B5EF4-FFF2-40B4-BE49-F238E27FC236}">
                <a16:creationId xmlns:a16="http://schemas.microsoft.com/office/drawing/2014/main" id="{54E9C1E7-5C31-784B-A487-0B0877B41D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719" b="100000" l="6751" r="91139">
                        <a14:foregroundMark x1="37553" y1="35156" x2="37553" y2="35156"/>
                        <a14:foregroundMark x1="35865" y1="21875" x2="35865" y2="21875"/>
                        <a14:foregroundMark x1="42194" y1="11719" x2="42194" y2="11719"/>
                        <a14:foregroundMark x1="7173" y1="100000" x2="7173" y2="10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351"/>
          <a:stretch/>
        </p:blipFill>
        <p:spPr bwMode="auto">
          <a:xfrm>
            <a:off x="640973" y="1163514"/>
            <a:ext cx="1854429" cy="989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ast of three daniel 7 lions by jbeverlygreene on DeviantArt">
            <a:extLst>
              <a:ext uri="{FF2B5EF4-FFF2-40B4-BE49-F238E27FC236}">
                <a16:creationId xmlns:a16="http://schemas.microsoft.com/office/drawing/2014/main" id="{358BDAD5-F721-6447-BCE6-392FC54E0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777" b="94602" l="1961" r="95895">
                        <a14:foregroundMark x1="7292" y1="19413" x2="7292" y2="19413"/>
                        <a14:foregroundMark x1="2880" y1="25189" x2="2880" y2="25189"/>
                        <a14:foregroundMark x1="92034" y1="18750" x2="92034" y2="18750"/>
                        <a14:foregroundMark x1="93444" y1="14205" x2="93444" y2="14205"/>
                        <a14:foregroundMark x1="84804" y1="8996" x2="84804" y2="8996"/>
                        <a14:foregroundMark x1="2022" y1="21402" x2="2022" y2="21402"/>
                        <a14:foregroundMark x1="94975" y1="14015" x2="94975" y2="14015"/>
                        <a14:foregroundMark x1="95650" y1="19318" x2="95650" y2="19318"/>
                        <a14:foregroundMark x1="52880" y1="94034" x2="52880" y2="94034"/>
                        <a14:foregroundMark x1="14154" y1="7576" x2="14154" y2="7576"/>
                        <a14:foregroundMark x1="46201" y1="5777" x2="46201" y2="5777"/>
                        <a14:foregroundMark x1="95895" y1="14015" x2="95895" y2="14015"/>
                        <a14:foregroundMark x1="42402" y1="94602" x2="42402" y2="94602"/>
                        <a14:foregroundMark x1="18505" y1="10795" x2="18505" y2="10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72120" y="1158468"/>
            <a:ext cx="1648687" cy="1066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E2D4577-0762-114B-92FF-FDF8735AADEB}"/>
              </a:ext>
            </a:extLst>
          </p:cNvPr>
          <p:cNvSpPr txBox="1"/>
          <p:nvPr/>
        </p:nvSpPr>
        <p:spPr>
          <a:xfrm>
            <a:off x="864973" y="2891481"/>
            <a:ext cx="523102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 própria Escritura representam Nabucodonosor pela dupla imagem de LEÃO e ÁGUIA (Jr. 49.19,22);</a:t>
            </a:r>
            <a:br>
              <a:rPr lang="pt-BR" dirty="0"/>
            </a:b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 força do LEÃO + a velocidade da AGUIA o torna quase invencível. Babilônia era o melhor dos reinos;</a:t>
            </a:r>
            <a:br>
              <a:rPr lang="pt-BR" dirty="0"/>
            </a:b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O animal tem suas asas arrancadas, é levantado da terra, colocado em pé e recebe coração e mente de homem, uma alusão a experiência de conversão de Nabucodonosor no capítulo 4.</a:t>
            </a:r>
          </a:p>
        </p:txBody>
      </p:sp>
      <p:pic>
        <p:nvPicPr>
          <p:cNvPr id="4098" name="Picture 2" descr="Ishtar Gate (Pergamon Museum) - Madain Project (en)">
            <a:extLst>
              <a:ext uri="{FF2B5EF4-FFF2-40B4-BE49-F238E27FC236}">
                <a16:creationId xmlns:a16="http://schemas.microsoft.com/office/drawing/2014/main" id="{EE71A646-294B-1348-8323-ED8875833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5202" y="2848667"/>
            <a:ext cx="4738598" cy="3139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Nebuchadnezzar's Ishtar Gate Lions | Leon's Message Board">
            <a:extLst>
              <a:ext uri="{FF2B5EF4-FFF2-40B4-BE49-F238E27FC236}">
                <a16:creationId xmlns:a16="http://schemas.microsoft.com/office/drawing/2014/main" id="{090081FD-04AD-B848-A3FA-6A87A69C2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1932" y="1762270"/>
            <a:ext cx="3583901" cy="180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25993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pic>
        <p:nvPicPr>
          <p:cNvPr id="10242" name="Picture 2" descr="Babylon - Home">
            <a:extLst>
              <a:ext uri="{FF2B5EF4-FFF2-40B4-BE49-F238E27FC236}">
                <a16:creationId xmlns:a16="http://schemas.microsoft.com/office/drawing/2014/main" id="{CF316CC6-EF45-AC43-9EA5-085261AAF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33749" y="1369445"/>
            <a:ext cx="7124501" cy="446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086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86E2CD4-14E1-D443-AA56-1D6AEC9300B0}"/>
              </a:ext>
            </a:extLst>
          </p:cNvPr>
          <p:cNvSpPr txBox="1"/>
          <p:nvPr/>
        </p:nvSpPr>
        <p:spPr>
          <a:xfrm>
            <a:off x="747475" y="2297313"/>
            <a:ext cx="387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u="sng" dirty="0"/>
              <a:t>MEDO-PERSA (539-331 </a:t>
            </a:r>
            <a:r>
              <a:rPr lang="pt-BR" u="sng" dirty="0" err="1"/>
              <a:t>aC</a:t>
            </a:r>
            <a:r>
              <a:rPr lang="pt-BR" u="sng" dirty="0"/>
              <a:t>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E2D4577-0762-114B-92FF-FDF8735AADEB}"/>
              </a:ext>
            </a:extLst>
          </p:cNvPr>
          <p:cNvSpPr txBox="1"/>
          <p:nvPr/>
        </p:nvSpPr>
        <p:spPr>
          <a:xfrm>
            <a:off x="864972" y="2891481"/>
            <a:ext cx="1048882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O urso é caracterizado pela sua crueldade, uma espécie muito grande deste animal foi encontrado na média. O exército persa também era caracterizado pela sua agressividade e falta de disciplina;</a:t>
            </a:r>
            <a:br>
              <a:rPr lang="pt-BR" dirty="0"/>
            </a:b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Depois do leão era o animal mais temido no antigo Oriente;</a:t>
            </a:r>
            <a:br>
              <a:rPr lang="pt-BR" dirty="0"/>
            </a:b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O urso aparece na visão com um lado maior do que outro, o que representa o desequilíbrio entre os medos e persas, onde os persas acabaram se tornando mais fortes;</a:t>
            </a:r>
            <a:br>
              <a:rPr lang="pt-BR" dirty="0"/>
            </a:b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O urso aparece com 3 costelas em sua boca, uma representação dos reinos de: Babilônia, Egito e Lídia que Ciro derrotou para consolidar a supremacia do império Persa no Oriente.</a:t>
            </a:r>
          </a:p>
        </p:txBody>
      </p:sp>
      <p:pic>
        <p:nvPicPr>
          <p:cNvPr id="12" name="Picture 4" descr="3 of 3 on the 2nd beast of daniel 7 by jbeverlygreene on DeviantArt">
            <a:extLst>
              <a:ext uri="{FF2B5EF4-FFF2-40B4-BE49-F238E27FC236}">
                <a16:creationId xmlns:a16="http://schemas.microsoft.com/office/drawing/2014/main" id="{AB77E24B-EBC7-EC41-AA36-4FD58553C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82" b="96440" l="3641" r="95839">
                        <a14:foregroundMark x1="30169" y1="9900" x2="30169" y2="9900"/>
                        <a14:foregroundMark x1="27568" y1="14238" x2="27568" y2="14238"/>
                        <a14:foregroundMark x1="27828" y1="13014" x2="27828" y2="13014"/>
                        <a14:foregroundMark x1="50325" y1="6897" x2="50325" y2="6897"/>
                        <a14:foregroundMark x1="65150" y1="3782" x2="65150" y2="3782"/>
                        <a14:foregroundMark x1="91808" y1="63626" x2="91808" y2="63626"/>
                        <a14:foregroundMark x1="95839" y1="79644" x2="95839" y2="79644"/>
                        <a14:foregroundMark x1="85956" y1="90990" x2="85956" y2="90990"/>
                        <a14:foregroundMark x1="65150" y1="92770" x2="65150" y2="92770"/>
                        <a14:foregroundMark x1="12484" y1="94216" x2="12484" y2="94216"/>
                        <a14:foregroundMark x1="3641" y1="96440" x2="3641" y2="96440"/>
                        <a14:foregroundMark x1="14174" y1="96218" x2="14174" y2="96218"/>
                        <a14:foregroundMark x1="66580" y1="94216" x2="66580" y2="942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80890" y="949710"/>
            <a:ext cx="1127369" cy="1318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B9 Nyika Dzakataurwa naDhanieri Kuti Dzaizova Nesimba — RAIBHURARI  YEPAINDANETI yeWatchtower">
            <a:extLst>
              <a:ext uri="{FF2B5EF4-FFF2-40B4-BE49-F238E27FC236}">
                <a16:creationId xmlns:a16="http://schemas.microsoft.com/office/drawing/2014/main" id="{57D21B05-F1F9-C244-821C-A0FD4F3D16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6667" r="90000">
                        <a14:foregroundMark x1="7083" y1="4762" x2="7083" y2="4762"/>
                        <a14:foregroundMark x1="87917" y1="89524" x2="87917" y2="895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0311" y="1319980"/>
            <a:ext cx="1854429" cy="81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8818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pic>
        <p:nvPicPr>
          <p:cNvPr id="12290" name="Picture 2" descr="Best 54+ Persian Empire Background on HipWallpaper | Galactic Empire  Wallpaper, Empire Strikes Back Wallpaper and Star Wars Empire Wallpaper">
            <a:extLst>
              <a:ext uri="{FF2B5EF4-FFF2-40B4-BE49-F238E27FC236}">
                <a16:creationId xmlns:a16="http://schemas.microsoft.com/office/drawing/2014/main" id="{D23CD229-0372-B34A-B25A-5D3EBD323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8670" y="1150510"/>
            <a:ext cx="6974660" cy="487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64735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86E2CD4-14E1-D443-AA56-1D6AEC9300B0}"/>
              </a:ext>
            </a:extLst>
          </p:cNvPr>
          <p:cNvSpPr txBox="1"/>
          <p:nvPr/>
        </p:nvSpPr>
        <p:spPr>
          <a:xfrm>
            <a:off x="747475" y="2297313"/>
            <a:ext cx="387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u="sng" dirty="0"/>
              <a:t>GRÉCIA (331-168 </a:t>
            </a:r>
            <a:r>
              <a:rPr lang="pt-BR" u="sng" dirty="0" err="1"/>
              <a:t>aC</a:t>
            </a:r>
            <a:r>
              <a:rPr lang="pt-BR" u="sng" dirty="0"/>
              <a:t>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E2D4577-0762-114B-92FF-FDF8735AADEB}"/>
              </a:ext>
            </a:extLst>
          </p:cNvPr>
          <p:cNvSpPr txBox="1"/>
          <p:nvPr/>
        </p:nvSpPr>
        <p:spPr>
          <a:xfrm>
            <a:off x="864972" y="2891481"/>
            <a:ext cx="1048882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 ferocidade e rapidez do leopardo representa o império grego que foi estabelecido por Alexandre o Grande, e a velocidade com que este conquistou as nações;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O leopardo apesar de menor não teme atacar um leão ou urso, Alexandre com 30.000 homens atacou Dario com 600.000 e conquistou a Pérsia;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O leopardo com 4 cabeças representa a divisão do império após a morte de Alexandre entre seus 4 generais: </a:t>
            </a:r>
            <a:r>
              <a:rPr lang="pt-BR" dirty="0" err="1"/>
              <a:t>Cassandro</a:t>
            </a:r>
            <a:r>
              <a:rPr lang="pt-BR" dirty="0"/>
              <a:t>, </a:t>
            </a:r>
            <a:r>
              <a:rPr lang="pt-BR" dirty="0" err="1"/>
              <a:t>Lisimaco</a:t>
            </a:r>
            <a:r>
              <a:rPr lang="pt-BR" dirty="0"/>
              <a:t>, </a:t>
            </a:r>
            <a:r>
              <a:rPr lang="pt-BR" dirty="0" err="1"/>
              <a:t>Seleuco</a:t>
            </a:r>
            <a:r>
              <a:rPr lang="pt-BR" dirty="0"/>
              <a:t> e Ptolomeu;</a:t>
            </a:r>
            <a:br>
              <a:rPr lang="pt-BR" dirty="0"/>
            </a:b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 este animal foi concedido o </a:t>
            </a:r>
            <a:r>
              <a:rPr lang="pt-BR" u="sng" dirty="0"/>
              <a:t>domínio</a:t>
            </a:r>
            <a:r>
              <a:rPr lang="pt-BR" dirty="0"/>
              <a:t> – </a:t>
            </a:r>
            <a:r>
              <a:rPr lang="pt-BR" sz="1600" dirty="0"/>
              <a:t>“e foi-lhe dado domínio.</a:t>
            </a:r>
            <a:r>
              <a:rPr lang="pt-BR" sz="16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”- Daniel 7:6</a:t>
            </a:r>
            <a:r>
              <a:rPr lang="pt-BR" sz="1600" dirty="0"/>
              <a:t> </a:t>
            </a:r>
            <a:r>
              <a:rPr lang="pt-BR" dirty="0"/>
              <a:t>-  o que significa um domínio muito maior que mera conquista geográfica, envolve um domínio também cultural que nos influencia até os dias de hoje – </a:t>
            </a:r>
            <a:r>
              <a:rPr lang="pt-BR" sz="1600" dirty="0"/>
              <a:t>“o qual dominará sobre toda a terra.” - </a:t>
            </a:r>
            <a:r>
              <a:rPr lang="pt-BR" sz="16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2:39</a:t>
            </a:r>
            <a:endParaRPr lang="pt-B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</p:txBody>
      </p:sp>
      <p:pic>
        <p:nvPicPr>
          <p:cNvPr id="11" name="Picture 6" descr="third winged leopard in daniel 7 series by jbeverlygreene on DeviantArt">
            <a:extLst>
              <a:ext uri="{FF2B5EF4-FFF2-40B4-BE49-F238E27FC236}">
                <a16:creationId xmlns:a16="http://schemas.microsoft.com/office/drawing/2014/main" id="{64684818-8BCC-3042-9847-05D1CF287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76" b="97148" l="9956" r="89666">
                        <a14:foregroundMark x1="81537" y1="7219" x2="81537" y2="7219"/>
                        <a14:foregroundMark x1="80277" y1="4545" x2="80277" y2="4545"/>
                        <a14:foregroundMark x1="81159" y1="3743" x2="81159" y2="3743"/>
                        <a14:foregroundMark x1="31002" y1="62567" x2="31002" y2="62567"/>
                        <a14:foregroundMark x1="50473" y1="94563" x2="50473" y2="94563"/>
                        <a14:foregroundMark x1="43604" y1="96257" x2="43604" y2="96257"/>
                        <a14:foregroundMark x1="51481" y1="97148" x2="51481" y2="97148"/>
                        <a14:foregroundMark x1="61059" y1="96613" x2="61059" y2="966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1885" y="517207"/>
            <a:ext cx="2460560" cy="1739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B9 Nyika Dzakataurwa naDhanieri Kuti Dzaizova Nesimba — RAIBHURARI  YEPAINDANETI yeWatchtower">
            <a:extLst>
              <a:ext uri="{FF2B5EF4-FFF2-40B4-BE49-F238E27FC236}">
                <a16:creationId xmlns:a16="http://schemas.microsoft.com/office/drawing/2014/main" id="{D8CA8927-CEC9-E644-8733-8A03490DD8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412" b="94920" l="7083" r="90000">
                        <a14:foregroundMark x1="37083" y1="8422" x2="37083" y2="8422"/>
                        <a14:foregroundMark x1="35417" y1="6150" x2="35417" y2="6150"/>
                        <a14:foregroundMark x1="41667" y1="4412" x2="41667" y2="4412"/>
                        <a14:foregroundMark x1="36250" y1="94118" x2="36250" y2="94118"/>
                        <a14:foregroundMark x1="30000" y1="95053" x2="30000" y2="95053"/>
                        <a14:foregroundMark x1="7083" y1="19519" x2="7083" y2="19519"/>
                        <a14:foregroundMark x1="87917" y1="31417" x2="87917" y2="31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34490" b="33277"/>
          <a:stretch/>
        </p:blipFill>
        <p:spPr bwMode="auto">
          <a:xfrm>
            <a:off x="658285" y="821544"/>
            <a:ext cx="1422605" cy="142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069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pic>
        <p:nvPicPr>
          <p:cNvPr id="14338" name="Picture 2" descr="Map of the Greek Empire 323 BC | Bible mapping, Bible, Bible class">
            <a:extLst>
              <a:ext uri="{FF2B5EF4-FFF2-40B4-BE49-F238E27FC236}">
                <a16:creationId xmlns:a16="http://schemas.microsoft.com/office/drawing/2014/main" id="{183BAF6A-0836-E74F-8A50-BF006CB9B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2402" y="1429309"/>
            <a:ext cx="7567196" cy="3999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3120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pic>
        <p:nvPicPr>
          <p:cNvPr id="16386" name="Picture 2" descr="Picture">
            <a:extLst>
              <a:ext uri="{FF2B5EF4-FFF2-40B4-BE49-F238E27FC236}">
                <a16:creationId xmlns:a16="http://schemas.microsoft.com/office/drawing/2014/main" id="{BB9E880D-AA35-4941-BCF9-FCE03C292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7753" y="1117647"/>
            <a:ext cx="6163608" cy="4622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1BF4B2D6-51E6-394A-897A-73EC81D8ED10}"/>
              </a:ext>
            </a:extLst>
          </p:cNvPr>
          <p:cNvSpPr/>
          <p:nvPr/>
        </p:nvSpPr>
        <p:spPr>
          <a:xfrm>
            <a:off x="464778" y="3938501"/>
            <a:ext cx="40478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 err="1">
                <a:solidFill>
                  <a:schemeClr val="accent2"/>
                </a:solidFill>
              </a:rPr>
              <a:t>https</a:t>
            </a:r>
            <a:r>
              <a:rPr lang="pt-BR" sz="1600" dirty="0">
                <a:solidFill>
                  <a:schemeClr val="accent2"/>
                </a:solidFill>
              </a:rPr>
              <a:t>://</a:t>
            </a:r>
            <a:r>
              <a:rPr lang="pt-BR" sz="1600" dirty="0" err="1">
                <a:solidFill>
                  <a:schemeClr val="accent2"/>
                </a:solidFill>
              </a:rPr>
              <a:t>pt.wikipedia.org</a:t>
            </a:r>
            <a:r>
              <a:rPr lang="pt-BR" sz="1600" dirty="0">
                <a:solidFill>
                  <a:schemeClr val="accent2"/>
                </a:solidFill>
              </a:rPr>
              <a:t>/</a:t>
            </a:r>
            <a:r>
              <a:rPr lang="pt-BR" sz="1600" dirty="0" err="1">
                <a:solidFill>
                  <a:schemeClr val="accent2"/>
                </a:solidFill>
              </a:rPr>
              <a:t>wiki</a:t>
            </a:r>
            <a:r>
              <a:rPr lang="pt-BR" sz="1600" dirty="0">
                <a:solidFill>
                  <a:schemeClr val="accent2"/>
                </a:solidFill>
              </a:rPr>
              <a:t>/</a:t>
            </a:r>
            <a:r>
              <a:rPr lang="pt-BR" sz="1600" dirty="0" err="1">
                <a:solidFill>
                  <a:schemeClr val="accent2"/>
                </a:solidFill>
              </a:rPr>
              <a:t>Batalha_de_Ipso</a:t>
            </a:r>
            <a:endParaRPr lang="pt-BR" sz="1600" dirty="0">
              <a:solidFill>
                <a:schemeClr val="accent2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5817621-3FE8-0249-AED1-61CCD7C350F2}"/>
              </a:ext>
            </a:extLst>
          </p:cNvPr>
          <p:cNvSpPr/>
          <p:nvPr/>
        </p:nvSpPr>
        <p:spPr>
          <a:xfrm>
            <a:off x="464778" y="1117646"/>
            <a:ext cx="444793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/>
              <a:t>Foi a última chance de se reunir o Império Alexandrino. Antígono tinha sido o único general capaz de vencer consistentemente outros sucessores. Sem ele, que morreu na Batalha, as últimas ligações do Império começaram a se dissolver. </a:t>
            </a:r>
            <a:r>
              <a:rPr lang="pt-BR" sz="1600" u="sng" dirty="0"/>
              <a:t>O mundo foi dividido entre os vitoriosos, com Ptolomeu ganhando o </a:t>
            </a:r>
            <a:r>
              <a:rPr lang="pt-BR" sz="1600" u="sng" dirty="0">
                <a:hlinkClick r:id="rId4" tooltip="Egito"/>
              </a:rPr>
              <a:t>Egito</a:t>
            </a:r>
            <a:r>
              <a:rPr lang="pt-BR" sz="1600" u="sng" dirty="0"/>
              <a:t>; </a:t>
            </a:r>
            <a:r>
              <a:rPr lang="pt-BR" sz="1600" u="sng" dirty="0" err="1"/>
              <a:t>Seleuco</a:t>
            </a:r>
            <a:r>
              <a:rPr lang="pt-BR" sz="1600" u="sng" dirty="0"/>
              <a:t>, a maior parte das terras de Antígono na leste da </a:t>
            </a:r>
            <a:r>
              <a:rPr lang="pt-BR" sz="1600" u="sng" dirty="0">
                <a:hlinkClick r:id="rId5" tooltip="Ásia Menor"/>
              </a:rPr>
              <a:t>Ásia Menor</a:t>
            </a:r>
            <a:r>
              <a:rPr lang="pt-BR" sz="1600" u="sng" dirty="0"/>
              <a:t> e </a:t>
            </a:r>
            <a:r>
              <a:rPr lang="pt-BR" sz="1600" u="sng" dirty="0" err="1"/>
              <a:t>Lisímaco</a:t>
            </a:r>
            <a:r>
              <a:rPr lang="pt-BR" sz="1600" u="sng" dirty="0"/>
              <a:t> recebendo o restante da Ásia Menor.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5271CC48-2E8C-0542-AC92-46BB195287D6}"/>
              </a:ext>
            </a:extLst>
          </p:cNvPr>
          <p:cNvCxnSpPr/>
          <p:nvPr/>
        </p:nvCxnSpPr>
        <p:spPr>
          <a:xfrm>
            <a:off x="8839200" y="2144110"/>
            <a:ext cx="200747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02112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86E2CD4-14E1-D443-AA56-1D6AEC9300B0}"/>
              </a:ext>
            </a:extLst>
          </p:cNvPr>
          <p:cNvSpPr txBox="1"/>
          <p:nvPr/>
        </p:nvSpPr>
        <p:spPr>
          <a:xfrm>
            <a:off x="747475" y="2297313"/>
            <a:ext cx="387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u="sng" dirty="0"/>
              <a:t>ROMA (168 </a:t>
            </a:r>
            <a:r>
              <a:rPr lang="pt-BR" u="sng" dirty="0" err="1"/>
              <a:t>aC</a:t>
            </a:r>
            <a:r>
              <a:rPr lang="pt-BR" u="sng" dirty="0"/>
              <a:t>– 476 </a:t>
            </a:r>
            <a:r>
              <a:rPr lang="pt-BR" u="sng" dirty="0" err="1"/>
              <a:t>dC</a:t>
            </a:r>
            <a:r>
              <a:rPr lang="pt-BR" u="sng" dirty="0"/>
              <a:t>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E2D4577-0762-114B-92FF-FDF8735AADEB}"/>
              </a:ext>
            </a:extLst>
          </p:cNvPr>
          <p:cNvSpPr txBox="1"/>
          <p:nvPr/>
        </p:nvSpPr>
        <p:spPr>
          <a:xfrm>
            <a:off x="864972" y="2891481"/>
            <a:ext cx="10488827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Os dentes de ferro, que evocam as poderosas pernas de ferro da imagem de Daniel 2, representam a natureza destrutiva desse reino, o ferro aparece em conexão nas duas imagens, apontando ser  o mesmo poder nas duas visões; </a:t>
            </a:r>
            <a:r>
              <a:rPr lang="pt-BR" sz="1400" dirty="0"/>
              <a:t>“E o quarto reino será forte como ferro; pois, como o ferro, esmiúça e quebra tudo; como o ferro que quebra todas as coisas, assim ele esmiuçará e fará em pedaços.” - </a:t>
            </a:r>
            <a:r>
              <a:rPr lang="pt-BR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2:40</a:t>
            </a:r>
            <a:r>
              <a:rPr lang="pt-BR" sz="1400" dirty="0"/>
              <a:t> “o quarto animal, terrível e espantoso, e muito forte, o qual tinha dentes grandes de ferro; ele devorava e fazia em pedaços, e pisava aos pés o que sobejava” - </a:t>
            </a:r>
            <a:r>
              <a:rPr lang="pt-BR" sz="14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7:7</a:t>
            </a: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O quarto animal é tão terrível e diferente dos demais que o profeta não encontra nenhuma imagem para referencia-lo; “</a:t>
            </a:r>
            <a:r>
              <a:rPr lang="pt-BR" sz="1400" dirty="0"/>
              <a:t>O quarto animal será o quarto reino na terra, o qual será diferente de todos os reinos; </a:t>
            </a:r>
            <a:r>
              <a:rPr lang="pt-BR" sz="1400" u="sng" dirty="0"/>
              <a:t>e devorará toda a terra</a:t>
            </a:r>
            <a:r>
              <a:rPr lang="pt-BR" sz="1400" dirty="0"/>
              <a:t>, e a pisará aos pés, e a fará em pedaços”. - </a:t>
            </a:r>
            <a:r>
              <a:rPr lang="pt-BR" sz="14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7:2</a:t>
            </a:r>
            <a:r>
              <a:rPr lang="pt-BR" sz="1400" dirty="0"/>
              <a:t>3</a:t>
            </a:r>
            <a:br>
              <a:rPr lang="pt-BR" dirty="0"/>
            </a:b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Roma devastava e subjugava quase todos os poderes existentes de seus dias:</a:t>
            </a:r>
            <a:br>
              <a:rPr lang="pt-BR" dirty="0"/>
            </a:br>
            <a:r>
              <a:rPr lang="pt-BR" sz="1400" i="1" dirty="0"/>
              <a:t>Quando tornaram-se senhores de todo mundo, eles se fortaleceram e se firmaram em seus domínios; agiam com severidade, derrubando vilas e cidades para espalhar terror em meio aos seus inimigos. Assim destruíram </a:t>
            </a:r>
            <a:r>
              <a:rPr lang="pt-BR" sz="1400" i="1" dirty="0" err="1"/>
              <a:t>complemtanete</a:t>
            </a:r>
            <a:r>
              <a:rPr lang="pt-BR" sz="1400" i="1" dirty="0"/>
              <a:t> Corinto, em </a:t>
            </a:r>
            <a:r>
              <a:rPr lang="pt-BR" sz="1400" i="1" dirty="0" err="1"/>
              <a:t>Acáia</a:t>
            </a:r>
            <a:r>
              <a:rPr lang="pt-BR" sz="1400" i="1" dirty="0"/>
              <a:t>; </a:t>
            </a:r>
            <a:r>
              <a:rPr lang="pt-BR" sz="1400" i="1" dirty="0" err="1"/>
              <a:t>Cártago</a:t>
            </a:r>
            <a:r>
              <a:rPr lang="pt-BR" sz="1400" i="1" dirty="0"/>
              <a:t>, na África, </a:t>
            </a:r>
            <a:r>
              <a:rPr lang="pt-BR" sz="1400" i="1" dirty="0" err="1"/>
              <a:t>Numantia</a:t>
            </a:r>
            <a:r>
              <a:rPr lang="pt-BR" sz="1400" i="1" dirty="0"/>
              <a:t>, na Espanha e </a:t>
            </a:r>
            <a:r>
              <a:rPr lang="pt-BR" sz="1400" i="1" dirty="0" err="1"/>
              <a:t>reviraravam</a:t>
            </a:r>
            <a:r>
              <a:rPr lang="pt-BR" sz="1400" i="1" dirty="0"/>
              <a:t> o reino de Macedônia, nas ruínas de </a:t>
            </a:r>
            <a:r>
              <a:rPr lang="pt-BR" sz="1400" i="1" dirty="0" err="1"/>
              <a:t>Perseus</a:t>
            </a:r>
            <a:r>
              <a:rPr lang="pt-BR" sz="1400" i="1" dirty="0"/>
              <a:t>, tornando-se o terror de muitos. – </a:t>
            </a:r>
            <a:r>
              <a:rPr lang="pt-BR" sz="1400" i="1" dirty="0" err="1"/>
              <a:t>Fragments</a:t>
            </a:r>
            <a:r>
              <a:rPr lang="pt-BR" sz="1400" i="1" dirty="0"/>
              <a:t> </a:t>
            </a:r>
            <a:r>
              <a:rPr lang="pt-BR" sz="1400" i="1" dirty="0" err="1"/>
              <a:t>Collected</a:t>
            </a:r>
            <a:r>
              <a:rPr lang="pt-BR" sz="1400" i="1" dirty="0"/>
              <a:t> </a:t>
            </a:r>
            <a:r>
              <a:rPr lang="pt-BR" sz="1400" i="1" dirty="0" err="1"/>
              <a:t>by</a:t>
            </a:r>
            <a:r>
              <a:rPr lang="pt-BR" sz="1400" i="1" dirty="0"/>
              <a:t> </a:t>
            </a:r>
            <a:r>
              <a:rPr lang="pt-BR" sz="1400" i="1" dirty="0" err="1"/>
              <a:t>Constantine</a:t>
            </a:r>
            <a:r>
              <a:rPr lang="pt-BR" sz="1400" i="1" dirty="0"/>
              <a:t>, </a:t>
            </a:r>
            <a:r>
              <a:rPr lang="pt-BR" sz="1400" i="1" dirty="0" err="1"/>
              <a:t>Seventh</a:t>
            </a:r>
            <a:r>
              <a:rPr lang="pt-BR" sz="1400" i="1" dirty="0"/>
              <a:t> </a:t>
            </a:r>
            <a:r>
              <a:rPr lang="pt-BR" sz="1400" i="1" dirty="0" err="1"/>
              <a:t>Eastern</a:t>
            </a:r>
            <a:r>
              <a:rPr lang="pt-BR" sz="1400" i="1" dirty="0"/>
              <a:t> </a:t>
            </a:r>
            <a:r>
              <a:rPr lang="pt-BR" sz="1400" i="1" dirty="0" err="1"/>
              <a:t>Europe</a:t>
            </a:r>
            <a:r>
              <a:rPr lang="pt-BR" sz="1400" i="1" dirty="0"/>
              <a:t>, Livro 26, cap. 83</a:t>
            </a:r>
            <a:endParaRPr lang="pt-BR" i="1" dirty="0"/>
          </a:p>
        </p:txBody>
      </p:sp>
      <p:pic>
        <p:nvPicPr>
          <p:cNvPr id="10" name="Picture 2" descr="B9 Nyika Dzakataurwa naDhanieri Kuti Dzaizova Nesimba — RAIBHURARI  YEPAINDANETI yeWatchtower">
            <a:extLst>
              <a:ext uri="{FF2B5EF4-FFF2-40B4-BE49-F238E27FC236}">
                <a16:creationId xmlns:a16="http://schemas.microsoft.com/office/drawing/2014/main" id="{AFA324C2-A7DB-F348-A78F-E09E86106A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6667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4288" y="927247"/>
            <a:ext cx="1854429" cy="1329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>
            <a:extLst>
              <a:ext uri="{FF2B5EF4-FFF2-40B4-BE49-F238E27FC236}">
                <a16:creationId xmlns:a16="http://schemas.microsoft.com/office/drawing/2014/main" id="{7F48A0DE-2882-D342-9209-863BBE05A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977" b="95906" l="9892" r="89954">
                        <a14:foregroundMark x1="26893" y1="93684" x2="26893" y2="93684"/>
                        <a14:foregroundMark x1="31530" y1="96257" x2="31530" y2="96257"/>
                        <a14:foregroundMark x1="78207" y1="22924" x2="78207" y2="22924"/>
                        <a14:foregroundMark x1="64297" y1="13333" x2="64297" y2="13333"/>
                        <a14:foregroundMark x1="34621" y1="7719" x2="34621" y2="7719"/>
                        <a14:foregroundMark x1="46677" y1="6901" x2="46677" y2="6901"/>
                        <a14:foregroundMark x1="32767" y1="3977" x2="32767" y2="3977"/>
                        <a14:foregroundMark x1="34158" y1="3977" x2="34158" y2="3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65439" y="441835"/>
            <a:ext cx="1543803" cy="204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34080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pic>
        <p:nvPicPr>
          <p:cNvPr id="20482" name="Picture 2" descr="Peak of Roman Empire Map">
            <a:extLst>
              <a:ext uri="{FF2B5EF4-FFF2-40B4-BE49-F238E27FC236}">
                <a16:creationId xmlns:a16="http://schemas.microsoft.com/office/drawing/2014/main" id="{DD8F63B6-9276-3D4B-B06C-8F10CEF22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7539" y="1158938"/>
            <a:ext cx="7016922" cy="476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4890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17D9F51E-78E4-8947-83F4-77EBF8D05279}"/>
              </a:ext>
            </a:extLst>
          </p:cNvPr>
          <p:cNvCxnSpPr>
            <a:cxnSpLocks/>
          </p:cNvCxnSpPr>
          <p:nvPr/>
        </p:nvCxnSpPr>
        <p:spPr>
          <a:xfrm>
            <a:off x="2080890" y="1295400"/>
            <a:ext cx="708851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7B2A988E-79B1-4E4D-BCF7-13FBB9099D75}"/>
              </a:ext>
            </a:extLst>
          </p:cNvPr>
          <p:cNvCxnSpPr>
            <a:cxnSpLocks/>
          </p:cNvCxnSpPr>
          <p:nvPr/>
        </p:nvCxnSpPr>
        <p:spPr>
          <a:xfrm>
            <a:off x="2457073" y="2380486"/>
            <a:ext cx="671232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D18C3722-C206-9E4F-80D1-52D0DF8C5950}"/>
              </a:ext>
            </a:extLst>
          </p:cNvPr>
          <p:cNvCxnSpPr>
            <a:cxnSpLocks/>
          </p:cNvCxnSpPr>
          <p:nvPr/>
        </p:nvCxnSpPr>
        <p:spPr>
          <a:xfrm>
            <a:off x="2457073" y="3594664"/>
            <a:ext cx="733462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FAF25E44-83BF-5B44-B557-C6DD62E94E3B}"/>
              </a:ext>
            </a:extLst>
          </p:cNvPr>
          <p:cNvCxnSpPr>
            <a:cxnSpLocks/>
          </p:cNvCxnSpPr>
          <p:nvPr/>
        </p:nvCxnSpPr>
        <p:spPr>
          <a:xfrm>
            <a:off x="2222500" y="4920614"/>
            <a:ext cx="716323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17F36699-B958-C246-9DB2-E3743A7F8AAE}"/>
              </a:ext>
            </a:extLst>
          </p:cNvPr>
          <p:cNvCxnSpPr>
            <a:cxnSpLocks/>
          </p:cNvCxnSpPr>
          <p:nvPr/>
        </p:nvCxnSpPr>
        <p:spPr>
          <a:xfrm>
            <a:off x="2080890" y="6229398"/>
            <a:ext cx="639307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86E2CD4-14E1-D443-AA56-1D6AEC9300B0}"/>
              </a:ext>
            </a:extLst>
          </p:cNvPr>
          <p:cNvSpPr txBox="1"/>
          <p:nvPr/>
        </p:nvSpPr>
        <p:spPr>
          <a:xfrm>
            <a:off x="7976178" y="1163514"/>
            <a:ext cx="387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/>
              <a:t>BABILÔNIA (605-539 </a:t>
            </a:r>
            <a:r>
              <a:rPr lang="pt-BR" dirty="0" err="1"/>
              <a:t>aC</a:t>
            </a:r>
            <a:r>
              <a:rPr lang="pt-BR" dirty="0"/>
              <a:t>)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1C6018AB-FBD8-DE42-91DF-0839BAAB77C9}"/>
              </a:ext>
            </a:extLst>
          </p:cNvPr>
          <p:cNvSpPr txBox="1"/>
          <p:nvPr/>
        </p:nvSpPr>
        <p:spPr>
          <a:xfrm>
            <a:off x="7976178" y="2195820"/>
            <a:ext cx="387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/>
              <a:t>MEDO-PERSA (539-331 </a:t>
            </a:r>
            <a:r>
              <a:rPr lang="pt-BR" dirty="0" err="1"/>
              <a:t>aC</a:t>
            </a:r>
            <a:r>
              <a:rPr lang="pt-BR" dirty="0"/>
              <a:t>)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751FDE88-2AD2-014F-B8AD-EF5F6E257C35}"/>
              </a:ext>
            </a:extLst>
          </p:cNvPr>
          <p:cNvSpPr txBox="1"/>
          <p:nvPr/>
        </p:nvSpPr>
        <p:spPr>
          <a:xfrm>
            <a:off x="7976178" y="3320534"/>
            <a:ext cx="387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/>
              <a:t>GRÉCIA (331-168 </a:t>
            </a:r>
            <a:r>
              <a:rPr lang="pt-BR" dirty="0" err="1"/>
              <a:t>aC</a:t>
            </a:r>
            <a:r>
              <a:rPr lang="pt-BR" dirty="0"/>
              <a:t>)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CE77EFD-8897-224D-BD35-A596DABB99A5}"/>
              </a:ext>
            </a:extLst>
          </p:cNvPr>
          <p:cNvSpPr txBox="1"/>
          <p:nvPr/>
        </p:nvSpPr>
        <p:spPr>
          <a:xfrm>
            <a:off x="7976178" y="4735948"/>
            <a:ext cx="387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/>
              <a:t>ROMA (168 </a:t>
            </a:r>
            <a:r>
              <a:rPr lang="pt-BR" dirty="0" err="1"/>
              <a:t>aC</a:t>
            </a:r>
            <a:r>
              <a:rPr lang="pt-BR" dirty="0"/>
              <a:t>– 476 </a:t>
            </a:r>
            <a:r>
              <a:rPr lang="pt-BR" dirty="0" err="1"/>
              <a:t>dC</a:t>
            </a:r>
            <a:r>
              <a:rPr lang="pt-BR" dirty="0"/>
              <a:t>)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DDF78CBA-86D3-614A-9997-87FA7B173D17}"/>
              </a:ext>
            </a:extLst>
          </p:cNvPr>
          <p:cNvSpPr txBox="1"/>
          <p:nvPr/>
        </p:nvSpPr>
        <p:spPr>
          <a:xfrm>
            <a:off x="7976178" y="5708045"/>
            <a:ext cx="3875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/>
              <a:t>EUROPA (ROMA DIVIDIDA / UNIÃO ESTADO + RELIGIÃO)</a:t>
            </a:r>
          </a:p>
        </p:txBody>
      </p:sp>
      <p:pic>
        <p:nvPicPr>
          <p:cNvPr id="3074" name="Picture 2" descr="B9 Nyika Dzakataurwa naDhanieri Kuti Dzaizova Nesimba — RAIBHURARI  YEPAINDANETI yeWatchtower">
            <a:extLst>
              <a:ext uri="{FF2B5EF4-FFF2-40B4-BE49-F238E27FC236}">
                <a16:creationId xmlns:a16="http://schemas.microsoft.com/office/drawing/2014/main" id="{54E9C1E7-5C31-784B-A487-0B0877B41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12" b="94920" l="7083" r="90000">
                        <a14:foregroundMark x1="37083" y1="8422" x2="37083" y2="8422"/>
                        <a14:foregroundMark x1="35417" y1="6150" x2="35417" y2="6150"/>
                        <a14:foregroundMark x1="41667" y1="4412" x2="41667" y2="4412"/>
                        <a14:foregroundMark x1="36250" y1="94118" x2="36250" y2="94118"/>
                        <a14:foregroundMark x1="30000" y1="95053" x2="30000" y2="95053"/>
                        <a14:foregroundMark x1="7083" y1="19519" x2="7083" y2="19519"/>
                        <a14:foregroundMark x1="87917" y1="31417" x2="87917" y2="31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1424" y="851337"/>
            <a:ext cx="1854429" cy="578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ast of three daniel 7 lions by jbeverlygreene on DeviantArt">
            <a:extLst>
              <a:ext uri="{FF2B5EF4-FFF2-40B4-BE49-F238E27FC236}">
                <a16:creationId xmlns:a16="http://schemas.microsoft.com/office/drawing/2014/main" id="{358BDAD5-F721-6447-BCE6-392FC54E0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777" b="94602" l="1961" r="95895">
                        <a14:foregroundMark x1="7292" y1="19413" x2="7292" y2="19413"/>
                        <a14:foregroundMark x1="2880" y1="25189" x2="2880" y2="25189"/>
                        <a14:foregroundMark x1="92034" y1="18750" x2="92034" y2="18750"/>
                        <a14:foregroundMark x1="93444" y1="14205" x2="93444" y2="14205"/>
                        <a14:foregroundMark x1="84804" y1="8996" x2="84804" y2="8996"/>
                        <a14:foregroundMark x1="2022" y1="21402" x2="2022" y2="21402"/>
                        <a14:foregroundMark x1="94975" y1="14015" x2="94975" y2="14015"/>
                        <a14:foregroundMark x1="95650" y1="19318" x2="95650" y2="19318"/>
                        <a14:foregroundMark x1="52880" y1="94034" x2="52880" y2="94034"/>
                        <a14:foregroundMark x1="14154" y1="7576" x2="14154" y2="7576"/>
                        <a14:foregroundMark x1="46201" y1="5777" x2="46201" y2="5777"/>
                        <a14:foregroundMark x1="95895" y1="14015" x2="95895" y2="14015"/>
                        <a14:foregroundMark x1="42402" y1="94602" x2="42402" y2="94602"/>
                        <a14:foregroundMark x1="18505" y1="10795" x2="18505" y2="10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83740" y="608230"/>
            <a:ext cx="2711312" cy="1754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3 of 3 on the 2nd beast of daniel 7 by jbeverlygreene on DeviantArt">
            <a:extLst>
              <a:ext uri="{FF2B5EF4-FFF2-40B4-BE49-F238E27FC236}">
                <a16:creationId xmlns:a16="http://schemas.microsoft.com/office/drawing/2014/main" id="{664980BF-49FF-A147-99A7-676E63BE6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782" b="96440" l="3641" r="95839">
                        <a14:foregroundMark x1="30169" y1="9900" x2="30169" y2="9900"/>
                        <a14:foregroundMark x1="27568" y1="14238" x2="27568" y2="14238"/>
                        <a14:foregroundMark x1="27828" y1="13014" x2="27828" y2="13014"/>
                        <a14:foregroundMark x1="50325" y1="6897" x2="50325" y2="6897"/>
                        <a14:foregroundMark x1="65150" y1="3782" x2="65150" y2="3782"/>
                        <a14:foregroundMark x1="91808" y1="63626" x2="91808" y2="63626"/>
                        <a14:foregroundMark x1="95839" y1="79644" x2="95839" y2="79644"/>
                        <a14:foregroundMark x1="85956" y1="90990" x2="85956" y2="90990"/>
                        <a14:foregroundMark x1="65150" y1="92770" x2="65150" y2="92770"/>
                        <a14:foregroundMark x1="12484" y1="94216" x2="12484" y2="94216"/>
                        <a14:foregroundMark x1="3641" y1="96440" x2="3641" y2="96440"/>
                        <a14:foregroundMark x1="14174" y1="96218" x2="14174" y2="96218"/>
                        <a14:foregroundMark x1="66580" y1="94216" x2="66580" y2="942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9159" y="1339377"/>
            <a:ext cx="1854428" cy="216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ird winged leopard in daniel 7 series by jbeverlygreene on DeviantArt">
            <a:extLst>
              <a:ext uri="{FF2B5EF4-FFF2-40B4-BE49-F238E27FC236}">
                <a16:creationId xmlns:a16="http://schemas.microsoft.com/office/drawing/2014/main" id="{BC750D4B-7EDD-1E4D-831C-C10A04AC5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76" b="97148" l="9956" r="89666">
                        <a14:foregroundMark x1="81537" y1="7219" x2="81537" y2="7219"/>
                        <a14:foregroundMark x1="80277" y1="4545" x2="80277" y2="4545"/>
                        <a14:foregroundMark x1="81159" y1="3743" x2="81159" y2="3743"/>
                        <a14:foregroundMark x1="31002" y1="62567" x2="31002" y2="62567"/>
                        <a14:foregroundMark x1="50473" y1="94563" x2="50473" y2="94563"/>
                        <a14:foregroundMark x1="43604" y1="96257" x2="43604" y2="96257"/>
                        <a14:foregroundMark x1="51481" y1="97148" x2="51481" y2="97148"/>
                        <a14:foregroundMark x1="61059" y1="96613" x2="61059" y2="966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5213" y="2313496"/>
            <a:ext cx="3370975" cy="2383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D908C11D-BFB1-BB42-B103-A3A4998AE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977" b="95906" l="9892" r="89954">
                        <a14:foregroundMark x1="26893" y1="93684" x2="26893" y2="93684"/>
                        <a14:foregroundMark x1="31530" y1="96257" x2="31530" y2="96257"/>
                        <a14:foregroundMark x1="78207" y1="22924" x2="78207" y2="22924"/>
                        <a14:foregroundMark x1="64297" y1="13333" x2="64297" y2="13333"/>
                        <a14:foregroundMark x1="34621" y1="7719" x2="34621" y2="7719"/>
                        <a14:foregroundMark x1="46677" y1="6901" x2="46677" y2="6901"/>
                        <a14:foregroundMark x1="32767" y1="3977" x2="32767" y2="3977"/>
                        <a14:foregroundMark x1="34158" y1="3977" x2="34158" y2="3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03788" y="3372103"/>
            <a:ext cx="2087912" cy="275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13079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DDF78CBA-86D3-614A-9997-87FA7B173D17}"/>
              </a:ext>
            </a:extLst>
          </p:cNvPr>
          <p:cNvSpPr txBox="1"/>
          <p:nvPr/>
        </p:nvSpPr>
        <p:spPr>
          <a:xfrm>
            <a:off x="1141669" y="1747066"/>
            <a:ext cx="5455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u="sng" dirty="0"/>
              <a:t>ROMA DIVIDA (476 </a:t>
            </a:r>
            <a:r>
              <a:rPr lang="pt-BR" u="sng" dirty="0" err="1"/>
              <a:t>dC.</a:t>
            </a:r>
            <a:r>
              <a:rPr lang="pt-BR" u="sng" dirty="0"/>
              <a:t> – até o fim)</a:t>
            </a:r>
          </a:p>
        </p:txBody>
      </p:sp>
      <p:pic>
        <p:nvPicPr>
          <p:cNvPr id="3074" name="Picture 2" descr="B9 Nyika Dzakataurwa naDhanieri Kuti Dzaizova Nesimba — RAIBHURARI  YEPAINDANETI yeWatchtower">
            <a:extLst>
              <a:ext uri="{FF2B5EF4-FFF2-40B4-BE49-F238E27FC236}">
                <a16:creationId xmlns:a16="http://schemas.microsoft.com/office/drawing/2014/main" id="{54E9C1E7-5C31-784B-A487-0B0877B41D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53659" l="6667" r="90000">
                        <a14:foregroundMark x1="36250" y1="46341" x2="36250" y2="46341"/>
                        <a14:foregroundMark x1="30000" y1="54878" x2="30000" y2="548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32917" y="2696680"/>
            <a:ext cx="4760609" cy="163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D908C11D-BFB1-BB42-B103-A3A4998AE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977" b="95906" l="9892" r="89954">
                        <a14:foregroundMark x1="26893" y1="93684" x2="26893" y2="93684"/>
                        <a14:foregroundMark x1="31530" y1="96257" x2="31530" y2="96257"/>
                        <a14:foregroundMark x1="78207" y1="22924" x2="78207" y2="22924"/>
                        <a14:foregroundMark x1="64297" y1="13333" x2="64297" y2="13333"/>
                        <a14:foregroundMark x1="34621" y1="7719" x2="34621" y2="7719"/>
                        <a14:foregroundMark x1="46677" y1="6901" x2="46677" y2="6901"/>
                        <a14:foregroundMark x1="32767" y1="3977" x2="32767" y2="3977"/>
                        <a14:foregroundMark x1="34158" y1="3977" x2="34158" y2="3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57302" y="1959642"/>
            <a:ext cx="2087912" cy="275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0A519A42-C755-1749-9E24-3FC25B35BEE1}"/>
              </a:ext>
            </a:extLst>
          </p:cNvPr>
          <p:cNvSpPr txBox="1"/>
          <p:nvPr/>
        </p:nvSpPr>
        <p:spPr>
          <a:xfrm>
            <a:off x="3184449" y="4718829"/>
            <a:ext cx="61457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/>
              <a:t>Os pés da estatua são compostos de ferro e barro, o que significa que o império romano, representado pelo ferro teria uma extensão, ou continuidade mesmo nessa fase dividida.</a:t>
            </a:r>
          </a:p>
          <a:p>
            <a:pPr algn="ctr"/>
            <a:r>
              <a:rPr lang="pt-BR" sz="1600" dirty="0"/>
              <a:t>Essa nova fase de Roma, ou essa continuidade é identificada também no quarto animal.</a:t>
            </a:r>
          </a:p>
        </p:txBody>
      </p:sp>
    </p:spTree>
    <p:extLst>
      <p:ext uri="{BB962C8B-B14F-4D97-AF65-F5344CB8AC3E}">
        <p14:creationId xmlns:p14="http://schemas.microsoft.com/office/powerpoint/2010/main" val="2191258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2ABBB20-5344-BE4D-B449-7AD357990F22}"/>
              </a:ext>
            </a:extLst>
          </p:cNvPr>
          <p:cNvSpPr txBox="1"/>
          <p:nvPr/>
        </p:nvSpPr>
        <p:spPr>
          <a:xfrm>
            <a:off x="6583358" y="1748247"/>
            <a:ext cx="47704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/>
              <a:t>7</a:t>
            </a:r>
            <a:r>
              <a:rPr lang="pt-BR" dirty="0"/>
              <a:t>Depois disto eu continuei olhando nas visões da noite, e eis aqui o quarto animal, terrível e espantoso, e muito forte, o qual tinha dentes grandes de ferro; ele devorava e fazia em pedaços, e pisava aos pés o que sobejava; era diferente de todos os animais que apareceram antes dele, </a:t>
            </a:r>
            <a:r>
              <a:rPr lang="pt-BR" u="sng" dirty="0"/>
              <a:t>e tinha dez chifres</a:t>
            </a:r>
            <a:r>
              <a:rPr lang="pt-BR" dirty="0"/>
              <a:t>.</a:t>
            </a:r>
            <a:br>
              <a:rPr lang="pt-BR" dirty="0"/>
            </a:br>
            <a:r>
              <a:rPr lang="pt-BR" dirty="0"/>
              <a:t>[...]</a:t>
            </a:r>
          </a:p>
          <a:p>
            <a:r>
              <a:rPr lang="pt-BR" baseline="30000" dirty="0"/>
              <a:t>24</a:t>
            </a:r>
            <a:r>
              <a:rPr lang="pt-BR" dirty="0"/>
              <a:t>E, </a:t>
            </a:r>
            <a:r>
              <a:rPr lang="pt-BR" u="sng" dirty="0"/>
              <a:t>quanto aos dez chifres, </a:t>
            </a:r>
            <a:r>
              <a:rPr lang="pt-BR" u="sng" dirty="0">
                <a:solidFill>
                  <a:schemeClr val="accent2"/>
                </a:solidFill>
              </a:rPr>
              <a:t>daquele mesmo reino se levantarão dez reis</a:t>
            </a:r>
            <a:br>
              <a:rPr lang="pt-BR" dirty="0"/>
            </a:br>
            <a:br>
              <a:rPr lang="pt-BR" dirty="0"/>
            </a:b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7:7,24</a:t>
            </a:r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A50E7CB-87B9-2544-AF5F-BEFA3E4A9950}"/>
              </a:ext>
            </a:extLst>
          </p:cNvPr>
          <p:cNvSpPr/>
          <p:nvPr/>
        </p:nvSpPr>
        <p:spPr>
          <a:xfrm>
            <a:off x="472807" y="1748247"/>
            <a:ext cx="513583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baseline="30000" dirty="0"/>
              <a:t>41</a:t>
            </a:r>
            <a:r>
              <a:rPr lang="pt-BR" dirty="0"/>
              <a:t>E, quanto ao que viste dos pés e dos dedos, em parte de barro de oleiro, e em parte de ferro, isso </a:t>
            </a:r>
            <a:r>
              <a:rPr lang="pt-BR" u="sng" dirty="0"/>
              <a:t>será um reino dividido</a:t>
            </a:r>
            <a:r>
              <a:rPr lang="pt-BR" dirty="0"/>
              <a:t>; contudo haverá nele alguma coisa da firmeza do ferro, pois viste o </a:t>
            </a:r>
            <a:r>
              <a:rPr lang="pt-BR" dirty="0">
                <a:solidFill>
                  <a:srgbClr val="FFC000"/>
                </a:solidFill>
              </a:rPr>
              <a:t>ferro misturado com barro de lodo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42</a:t>
            </a:r>
            <a:r>
              <a:rPr lang="pt-BR" dirty="0"/>
              <a:t>E como os dedos dos pés eram em parte de ferro e em parte de barro, </a:t>
            </a:r>
            <a:r>
              <a:rPr lang="pt-BR" u="sng" dirty="0"/>
              <a:t>assim por uma parte o reino será forte, e por outra será frágil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43</a:t>
            </a:r>
            <a:r>
              <a:rPr lang="pt-BR" dirty="0"/>
              <a:t>Quanto ao que viste do </a:t>
            </a:r>
            <a:r>
              <a:rPr lang="pt-BR" dirty="0">
                <a:solidFill>
                  <a:srgbClr val="FFC000"/>
                </a:solidFill>
              </a:rPr>
              <a:t>ferro misturado com barro de lodo</a:t>
            </a:r>
            <a:r>
              <a:rPr lang="pt-BR" dirty="0"/>
              <a:t>, misturar-se-ão com semente humana, mas não se ligarão um ao outro, </a:t>
            </a:r>
            <a:r>
              <a:rPr lang="pt-BR" u="sng" dirty="0"/>
              <a:t>assim como o ferro não se mistura com o barro</a:t>
            </a:r>
            <a:r>
              <a:rPr lang="pt-BR" dirty="0"/>
              <a:t>.</a:t>
            </a:r>
            <a:br>
              <a:rPr lang="pt-BR" dirty="0"/>
            </a:br>
            <a:br>
              <a:rPr lang="pt-BR" dirty="0"/>
            </a:b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2:41-43</a:t>
            </a:r>
            <a:endParaRPr lang="pt-BR" dirty="0">
              <a:effectLst/>
            </a:endParaRPr>
          </a:p>
        </p:txBody>
      </p:sp>
      <p:cxnSp>
        <p:nvCxnSpPr>
          <p:cNvPr id="7" name="Conector em Curva 6">
            <a:extLst>
              <a:ext uri="{FF2B5EF4-FFF2-40B4-BE49-F238E27FC236}">
                <a16:creationId xmlns:a16="http://schemas.microsoft.com/office/drawing/2014/main" id="{0F7C0675-4E4F-8644-A5C8-439D679246DB}"/>
              </a:ext>
            </a:extLst>
          </p:cNvPr>
          <p:cNvCxnSpPr>
            <a:cxnSpLocks/>
          </p:cNvCxnSpPr>
          <p:nvPr/>
        </p:nvCxnSpPr>
        <p:spPr>
          <a:xfrm rot="10800000">
            <a:off x="4349933" y="1502229"/>
            <a:ext cx="5035807" cy="2116182"/>
          </a:xfrm>
          <a:prstGeom prst="curvedConnector3">
            <a:avLst>
              <a:gd name="adj1" fmla="val -50128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43267FF-568E-A241-80A8-0A0D0E07AAA8}"/>
              </a:ext>
            </a:extLst>
          </p:cNvPr>
          <p:cNvSpPr txBox="1"/>
          <p:nvPr/>
        </p:nvSpPr>
        <p:spPr>
          <a:xfrm>
            <a:off x="2260240" y="1356343"/>
            <a:ext cx="25211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A estatua possui 10 dedos nos pés</a:t>
            </a:r>
          </a:p>
        </p:txBody>
      </p:sp>
    </p:spTree>
    <p:extLst>
      <p:ext uri="{BB962C8B-B14F-4D97-AF65-F5344CB8AC3E}">
        <p14:creationId xmlns:p14="http://schemas.microsoft.com/office/powerpoint/2010/main" val="41936899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pic>
        <p:nvPicPr>
          <p:cNvPr id="14" name="Imagem 13" descr="Texto, Carta&#10;&#10;Descrição gerada automaticamente">
            <a:extLst>
              <a:ext uri="{FF2B5EF4-FFF2-40B4-BE49-F238E27FC236}">
                <a16:creationId xmlns:a16="http://schemas.microsoft.com/office/drawing/2014/main" id="{ABE5F537-9E2B-5847-9ADF-246C03EAD1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41"/>
          <a:stretch/>
        </p:blipFill>
        <p:spPr>
          <a:xfrm>
            <a:off x="3520807" y="1561011"/>
            <a:ext cx="4704539" cy="3735977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2DCC7A1B-5247-A443-A0DB-9CD094489D26}"/>
              </a:ext>
            </a:extLst>
          </p:cNvPr>
          <p:cNvSpPr txBox="1"/>
          <p:nvPr/>
        </p:nvSpPr>
        <p:spPr>
          <a:xfrm>
            <a:off x="2716924" y="5423938"/>
            <a:ext cx="675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Newton, Sir Isaac – As profecias do Apocalipse e o livro de Daniel – as raízes do código da Bíblia, pag. 47</a:t>
            </a:r>
          </a:p>
        </p:txBody>
      </p:sp>
    </p:spTree>
    <p:extLst>
      <p:ext uri="{BB962C8B-B14F-4D97-AF65-F5344CB8AC3E}">
        <p14:creationId xmlns:p14="http://schemas.microsoft.com/office/powerpoint/2010/main" val="17207213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86E2CD4-14E1-D443-AA56-1D6AEC9300B0}"/>
              </a:ext>
            </a:extLst>
          </p:cNvPr>
          <p:cNvSpPr txBox="1"/>
          <p:nvPr/>
        </p:nvSpPr>
        <p:spPr>
          <a:xfrm>
            <a:off x="747475" y="2297313"/>
            <a:ext cx="387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u="sng" dirty="0"/>
              <a:t>ROMA DIVIDIDA (476 </a:t>
            </a:r>
            <a:r>
              <a:rPr lang="pt-BR" u="sng" dirty="0" err="1"/>
              <a:t>dC.</a:t>
            </a:r>
            <a:r>
              <a:rPr lang="pt-BR" u="sng" dirty="0"/>
              <a:t> – até o fim)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E2D4577-0762-114B-92FF-FDF8735AADEB}"/>
              </a:ext>
            </a:extLst>
          </p:cNvPr>
          <p:cNvSpPr txBox="1"/>
          <p:nvPr/>
        </p:nvSpPr>
        <p:spPr>
          <a:xfrm>
            <a:off x="864972" y="2891481"/>
            <a:ext cx="1048882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Vários eventos do século IV ao século VI marcaram o período de transição durante o qual as metades oriental e ocidental do Império Romano se dividiram efetivamente em 395 </a:t>
            </a:r>
            <a:r>
              <a:rPr lang="pt-BR" dirty="0" err="1"/>
              <a:t>dC.</a:t>
            </a:r>
            <a:br>
              <a:rPr lang="pt-BR" dirty="0"/>
            </a:b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Em 410, a cidade de Roma foi saqueada pelos </a:t>
            </a:r>
            <a:r>
              <a:rPr lang="pt-BR" u="sng" dirty="0"/>
              <a:t>visigodos</a:t>
            </a:r>
            <a:r>
              <a:rPr lang="pt-BR" dirty="0"/>
              <a:t> e, a partir daí, uma sucessão de povos invadiu as terras romanas: </a:t>
            </a:r>
            <a:r>
              <a:rPr lang="pt-BR" b="1" u="sng" dirty="0"/>
              <a:t>alanos</a:t>
            </a:r>
            <a:r>
              <a:rPr lang="pt-BR" b="1" dirty="0"/>
              <a:t>, </a:t>
            </a:r>
            <a:r>
              <a:rPr lang="pt-BR" b="1" u="sng" dirty="0"/>
              <a:t>suevos</a:t>
            </a:r>
            <a:r>
              <a:rPr lang="pt-BR" b="1" dirty="0"/>
              <a:t>, </a:t>
            </a:r>
            <a:r>
              <a:rPr lang="pt-BR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vândalos</a:t>
            </a:r>
            <a:r>
              <a:rPr lang="pt-BR" b="1" dirty="0"/>
              <a:t>, </a:t>
            </a:r>
            <a:r>
              <a:rPr lang="pt-BR" b="1" u="sng" dirty="0"/>
              <a:t>alamanos</a:t>
            </a:r>
            <a:r>
              <a:rPr lang="pt-BR" b="1" dirty="0"/>
              <a:t>, </a:t>
            </a:r>
            <a:r>
              <a:rPr lang="pt-BR" b="1" u="sng" dirty="0"/>
              <a:t>jutos</a:t>
            </a:r>
            <a:r>
              <a:rPr lang="pt-BR" b="1" dirty="0"/>
              <a:t>, </a:t>
            </a:r>
            <a:r>
              <a:rPr lang="pt-BR" b="1" u="sng" dirty="0"/>
              <a:t>anglos</a:t>
            </a:r>
            <a:r>
              <a:rPr lang="pt-BR" b="1" dirty="0"/>
              <a:t>, </a:t>
            </a:r>
            <a:r>
              <a:rPr lang="pt-BR" b="1" u="sng" dirty="0"/>
              <a:t>saxões</a:t>
            </a:r>
            <a:r>
              <a:rPr lang="pt-BR" b="1" dirty="0"/>
              <a:t>, </a:t>
            </a:r>
            <a:r>
              <a:rPr lang="pt-BR" b="1" u="sng" dirty="0"/>
              <a:t>hunos</a:t>
            </a:r>
            <a:r>
              <a:rPr lang="pt-BR" b="1" dirty="0"/>
              <a:t>, </a:t>
            </a:r>
            <a:r>
              <a:rPr lang="pt-BR" b="1" u="sng" dirty="0"/>
              <a:t>francos</a:t>
            </a:r>
            <a:r>
              <a:rPr lang="pt-BR" dirty="0"/>
              <a:t> etc.</a:t>
            </a:r>
            <a:br>
              <a:rPr lang="pt-BR" dirty="0"/>
            </a:b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O Império Romano do Ocidente agonizou até 476, quando a cidade de Roma foi invadida pelos hérulos e o último imperador romano foi destituído. </a:t>
            </a:r>
            <a:r>
              <a:rPr lang="pt-BR" u="sng" dirty="0"/>
              <a:t>O estabelecimento dos povos germânicos nas antigas terras romanas levou ao surgimento de novos reinos, que originaram as nações modernas da Europa.</a:t>
            </a:r>
            <a:endParaRPr lang="pt-BR" i="1" u="sng" dirty="0"/>
          </a:p>
        </p:txBody>
      </p:sp>
      <p:pic>
        <p:nvPicPr>
          <p:cNvPr id="11" name="Picture 2" descr="B9 Nyika Dzakataurwa naDhanieri Kuti Dzaizova Nesimba — RAIBHURARI  YEPAINDANETI yeWatchtower">
            <a:extLst>
              <a:ext uri="{FF2B5EF4-FFF2-40B4-BE49-F238E27FC236}">
                <a16:creationId xmlns:a16="http://schemas.microsoft.com/office/drawing/2014/main" id="{78040D17-3AA0-6E4E-BDAA-6C977E648E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53659" l="6667" r="90000">
                        <a14:foregroundMark x1="36250" y1="46341" x2="36250" y2="46341"/>
                        <a14:foregroundMark x1="30000" y1="54878" x2="30000" y2="548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58966" y="1368412"/>
            <a:ext cx="2744146" cy="940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989019B8-DA89-1A40-A577-83B8A161D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977" b="95906" l="9892" r="89954">
                        <a14:foregroundMark x1="26893" y1="93684" x2="26893" y2="93684"/>
                        <a14:foregroundMark x1="31530" y1="96257" x2="31530" y2="96257"/>
                        <a14:foregroundMark x1="78207" y1="22924" x2="78207" y2="22924"/>
                        <a14:foregroundMark x1="64297" y1="13333" x2="64297" y2="13333"/>
                        <a14:foregroundMark x1="34621" y1="7719" x2="34621" y2="7719"/>
                        <a14:foregroundMark x1="46677" y1="6901" x2="46677" y2="6901"/>
                        <a14:foregroundMark x1="32767" y1="3977" x2="32767" y2="3977"/>
                        <a14:foregroundMark x1="34158" y1="3977" x2="34158" y2="3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80890" y="891507"/>
            <a:ext cx="1203530" cy="159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04552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E2D4577-0762-114B-92FF-FDF8735AADEB}"/>
              </a:ext>
            </a:extLst>
          </p:cNvPr>
          <p:cNvSpPr txBox="1"/>
          <p:nvPr/>
        </p:nvSpPr>
        <p:spPr>
          <a:xfrm>
            <a:off x="989436" y="2695541"/>
            <a:ext cx="25313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dirty="0" err="1"/>
              <a:t>Vandalos</a:t>
            </a:r>
            <a:endParaRPr lang="pt-BR" dirty="0"/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Suevos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Visigodos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Alanos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err="1"/>
              <a:t>Burgundios</a:t>
            </a:r>
            <a:endParaRPr lang="pt-BR" dirty="0"/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Francos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Bretões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Hunos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Lombardos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err="1"/>
              <a:t>Ravena</a:t>
            </a:r>
            <a:r>
              <a:rPr lang="pt-BR" dirty="0"/>
              <a:t>*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201AECB-42DD-6E4B-B1AE-D75DA615C64C}"/>
              </a:ext>
            </a:extLst>
          </p:cNvPr>
          <p:cNvSpPr txBox="1"/>
          <p:nvPr/>
        </p:nvSpPr>
        <p:spPr>
          <a:xfrm>
            <a:off x="4612999" y="2695541"/>
            <a:ext cx="25313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dirty="0"/>
              <a:t>Visigodos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Alanos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Suevos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err="1"/>
              <a:t>Vandalos</a:t>
            </a:r>
            <a:endParaRPr lang="pt-BR" dirty="0"/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Alamanos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Jutos*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Anglos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Saxões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Hunos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Francos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7848D3F-26D2-5642-A422-851270720A1E}"/>
              </a:ext>
            </a:extLst>
          </p:cNvPr>
          <p:cNvSpPr txBox="1"/>
          <p:nvPr/>
        </p:nvSpPr>
        <p:spPr>
          <a:xfrm>
            <a:off x="8236562" y="2713194"/>
            <a:ext cx="25313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dirty="0"/>
              <a:t>Germanos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Ostrogodos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Visigodos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Francos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err="1"/>
              <a:t>Vandalos</a:t>
            </a:r>
            <a:endParaRPr lang="pt-BR" dirty="0"/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Suevos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err="1"/>
              <a:t>Burngúndios</a:t>
            </a:r>
            <a:endParaRPr lang="pt-BR" dirty="0"/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Hérulos*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Anglo-Saxões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Lombardos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2F7D629-EBF3-414C-AC31-77DD53D133C4}"/>
              </a:ext>
            </a:extLst>
          </p:cNvPr>
          <p:cNvSpPr/>
          <p:nvPr/>
        </p:nvSpPr>
        <p:spPr>
          <a:xfrm>
            <a:off x="989436" y="1483365"/>
            <a:ext cx="46325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 DIVISÃO DE ROMA OCIDENTAL EM 10 REINOS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DFA6E16-1595-E54C-87D9-14901980DB99}"/>
              </a:ext>
            </a:extLst>
          </p:cNvPr>
          <p:cNvSpPr/>
          <p:nvPr/>
        </p:nvSpPr>
        <p:spPr>
          <a:xfrm>
            <a:off x="989436" y="2250953"/>
            <a:ext cx="20320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" b="1" dirty="0">
                <a:solidFill>
                  <a:schemeClr val="accent4"/>
                </a:solidFill>
              </a:rPr>
              <a:t>LISTA DE ISAAC NEWTON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D9F0A2C6-2290-E549-9455-98F42E90EA23}"/>
              </a:ext>
            </a:extLst>
          </p:cNvPr>
          <p:cNvSpPr/>
          <p:nvPr/>
        </p:nvSpPr>
        <p:spPr>
          <a:xfrm>
            <a:off x="4493093" y="2255095"/>
            <a:ext cx="27282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" b="1" dirty="0">
                <a:solidFill>
                  <a:schemeClr val="accent4"/>
                </a:solidFill>
              </a:rPr>
              <a:t>LISTA DE ALGUNS HISTORIADORES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0D123BED-E94D-2545-8EB3-DF5F31228E9D}"/>
              </a:ext>
            </a:extLst>
          </p:cNvPr>
          <p:cNvSpPr/>
          <p:nvPr/>
        </p:nvSpPr>
        <p:spPr>
          <a:xfrm>
            <a:off x="8142642" y="2250953"/>
            <a:ext cx="23215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" b="1" dirty="0">
                <a:solidFill>
                  <a:schemeClr val="accent4"/>
                </a:solidFill>
              </a:rPr>
              <a:t>LISTA DE ALGUNS TEOLOGOS</a:t>
            </a:r>
          </a:p>
        </p:txBody>
      </p:sp>
    </p:spTree>
    <p:extLst>
      <p:ext uri="{BB962C8B-B14F-4D97-AF65-F5344CB8AC3E}">
        <p14:creationId xmlns:p14="http://schemas.microsoft.com/office/powerpoint/2010/main" val="13092859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pic>
        <p:nvPicPr>
          <p:cNvPr id="1026" name="Picture 2" descr="The Fall of the Roman Empire">
            <a:extLst>
              <a:ext uri="{FF2B5EF4-FFF2-40B4-BE49-F238E27FC236}">
                <a16:creationId xmlns:a16="http://schemas.microsoft.com/office/drawing/2014/main" id="{E1B52AA8-F0D4-1B40-94F4-8B3E5CB92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9680" y="1339262"/>
            <a:ext cx="7152640" cy="454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3470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pic>
        <p:nvPicPr>
          <p:cNvPr id="3074" name="Picture 2" descr="[The Western Mediteranean in 600 AD]">
            <a:extLst>
              <a:ext uri="{FF2B5EF4-FFF2-40B4-BE49-F238E27FC236}">
                <a16:creationId xmlns:a16="http://schemas.microsoft.com/office/drawing/2014/main" id="{2481B6E6-BD0A-3849-A89A-45A198B1F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6455" y="1010228"/>
            <a:ext cx="6119091" cy="4837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</p:spTree>
    <p:extLst>
      <p:ext uri="{BB962C8B-B14F-4D97-AF65-F5344CB8AC3E}">
        <p14:creationId xmlns:p14="http://schemas.microsoft.com/office/powerpoint/2010/main" val="35816939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98715CD0-7E22-FF48-8027-1D8705696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77" b="95906" l="9892" r="89954">
                        <a14:foregroundMark x1="26893" y1="93684" x2="26893" y2="93684"/>
                        <a14:foregroundMark x1="31530" y1="96257" x2="31530" y2="96257"/>
                        <a14:foregroundMark x1="78207" y1="22924" x2="78207" y2="22924"/>
                        <a14:foregroundMark x1="64297" y1="13333" x2="64297" y2="13333"/>
                        <a14:foregroundMark x1="34621" y1="7719" x2="34621" y2="7719"/>
                        <a14:foregroundMark x1="46677" y1="6901" x2="46677" y2="6901"/>
                        <a14:foregroundMark x1="32767" y1="3977" x2="32767" y2="3977"/>
                        <a14:foregroundMark x1="34158" y1="3977" x2="34158" y2="3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129" y="1001002"/>
            <a:ext cx="3146242" cy="4157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D08A5844-E368-5F47-BC57-3370ECE18440}"/>
              </a:ext>
            </a:extLst>
          </p:cNvPr>
          <p:cNvSpPr/>
          <p:nvPr/>
        </p:nvSpPr>
        <p:spPr>
          <a:xfrm>
            <a:off x="5394960" y="1487215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/>
              <a:t>Estando eu a considerar os chifres, eis que, </a:t>
            </a:r>
            <a:r>
              <a:rPr lang="pt-BR" dirty="0">
                <a:solidFill>
                  <a:srgbClr val="FFC000"/>
                </a:solidFill>
              </a:rPr>
              <a:t>entre eles subiu outro chifre pequeno</a:t>
            </a:r>
            <a:r>
              <a:rPr lang="pt-BR" dirty="0"/>
              <a:t>, diante do qual </a:t>
            </a:r>
            <a:r>
              <a:rPr lang="pt-BR" dirty="0">
                <a:solidFill>
                  <a:srgbClr val="FFC000"/>
                </a:solidFill>
              </a:rPr>
              <a:t>três dos primeiros chifres foram arrancados</a:t>
            </a:r>
            <a:r>
              <a:rPr lang="pt-BR" dirty="0"/>
              <a:t>; e eis que </a:t>
            </a:r>
            <a:r>
              <a:rPr lang="pt-BR" dirty="0">
                <a:solidFill>
                  <a:srgbClr val="FFC000"/>
                </a:solidFill>
              </a:rPr>
              <a:t>neste chifre havia olhos, como os de homem, e uma boca que falava grandes coisas</a:t>
            </a:r>
            <a:r>
              <a:rPr lang="pt-BR" dirty="0"/>
              <a:t>.</a:t>
            </a:r>
            <a:br>
              <a:rPr lang="pt-BR" dirty="0"/>
            </a:br>
            <a:br>
              <a:rPr lang="pt-BR" dirty="0"/>
            </a:br>
            <a:r>
              <a:rPr lang="pt-BR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7:8</a:t>
            </a:r>
            <a:endParaRPr lang="pt-BR" dirty="0">
              <a:effectLst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D26AB06-8D4A-F041-B19E-5CF5D8A5CCD0}"/>
              </a:ext>
            </a:extLst>
          </p:cNvPr>
          <p:cNvSpPr/>
          <p:nvPr/>
        </p:nvSpPr>
        <p:spPr>
          <a:xfrm>
            <a:off x="5425966" y="3429000"/>
            <a:ext cx="6096000" cy="24929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Chifres = Reinos (</a:t>
            </a:r>
            <a:r>
              <a:rPr lang="pt-BR" dirty="0" err="1"/>
              <a:t>Dn</a:t>
            </a:r>
            <a:r>
              <a:rPr lang="pt-BR" dirty="0"/>
              <a:t> 7.24);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effectLst/>
              </a:rPr>
              <a:t>Chifre pequeno = um reino menor que os demais;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Surge no meio dos 10;</a:t>
            </a:r>
            <a:endParaRPr lang="pt-BR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Este reino “sobe” e arranca 3 dos 10 reinos;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effectLst/>
              </a:rPr>
              <a:t>Este chifre se diferencia dos demais pois possui elementos humanos </a:t>
            </a:r>
            <a:r>
              <a:rPr lang="pt-BR" sz="1600" dirty="0">
                <a:effectLst/>
              </a:rPr>
              <a:t>– os elementos humanos no contexto do capitulo 7 estão ligados a religiosidade (conversão de Nabucodonosor e  o Filho do homem) – que nos apresenta este chifre como um reino politico e religioso.</a:t>
            </a:r>
            <a:endParaRPr lang="pt-BR" dirty="0">
              <a:effectLst/>
            </a:endParaRPr>
          </a:p>
        </p:txBody>
      </p:sp>
      <p:pic>
        <p:nvPicPr>
          <p:cNvPr id="5128" name="Picture 8" descr="Book of Daniel Book of Revelation Bible Daniel 7 Daniel's final vision,  God, Book of Daniel, Book of Revelation, Bible png | PNGWing">
            <a:extLst>
              <a:ext uri="{FF2B5EF4-FFF2-40B4-BE49-F238E27FC236}">
                <a16:creationId xmlns:a16="http://schemas.microsoft.com/office/drawing/2014/main" id="{8249FDDA-837C-CA4C-A76A-603CA4349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986" b="90000" l="8913" r="90000">
                        <a14:foregroundMark x1="54239" y1="9130" x2="54239" y2="9130"/>
                        <a14:foregroundMark x1="8913" y1="59275" x2="8913" y2="592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8920" y="3780719"/>
            <a:ext cx="2803207" cy="2102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051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D26AB06-8D4A-F041-B19E-5CF5D8A5CCD0}"/>
              </a:ext>
            </a:extLst>
          </p:cNvPr>
          <p:cNvSpPr/>
          <p:nvPr/>
        </p:nvSpPr>
        <p:spPr>
          <a:xfrm>
            <a:off x="5257800" y="1893136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entre eles subiu outro chifre pequeno, </a:t>
            </a:r>
            <a:r>
              <a:rPr lang="pt-BR" dirty="0">
                <a:solidFill>
                  <a:schemeClr val="accent4"/>
                </a:solidFill>
              </a:rPr>
              <a:t>diante do qual três dos primeiros chifres foram arrancados </a:t>
            </a:r>
            <a:r>
              <a:rPr lang="pt-BR" dirty="0"/>
              <a:t>v. 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e uma </a:t>
            </a:r>
            <a:r>
              <a:rPr lang="pt-BR" dirty="0">
                <a:solidFill>
                  <a:schemeClr val="accent4"/>
                </a:solidFill>
              </a:rPr>
              <a:t>boca que falava grandes coisas (insolência ou astúcia)</a:t>
            </a:r>
            <a:r>
              <a:rPr lang="pt-BR" dirty="0"/>
              <a:t>. v. 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cujo parecer era </a:t>
            </a:r>
            <a:r>
              <a:rPr lang="pt-BR" dirty="0">
                <a:solidFill>
                  <a:schemeClr val="accent4"/>
                </a:solidFill>
              </a:rPr>
              <a:t>mais robusto </a:t>
            </a:r>
            <a:r>
              <a:rPr lang="pt-BR" dirty="0"/>
              <a:t>do que o dos seus companheiros. v. 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eis que este chifre </a:t>
            </a:r>
            <a:r>
              <a:rPr lang="pt-BR" dirty="0">
                <a:solidFill>
                  <a:schemeClr val="accent4"/>
                </a:solidFill>
              </a:rPr>
              <a:t>fazia guerra contra os santos</a:t>
            </a:r>
            <a:r>
              <a:rPr lang="pt-BR" dirty="0"/>
              <a:t>, e </a:t>
            </a:r>
            <a:r>
              <a:rPr lang="pt-BR" dirty="0">
                <a:solidFill>
                  <a:schemeClr val="accent4"/>
                </a:solidFill>
              </a:rPr>
              <a:t>prevaleceu contra eles</a:t>
            </a:r>
            <a:r>
              <a:rPr lang="pt-BR" dirty="0"/>
              <a:t>. v. 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e depois deles se levantará outro, o qual </a:t>
            </a:r>
            <a:r>
              <a:rPr lang="pt-BR" dirty="0">
                <a:solidFill>
                  <a:schemeClr val="accent4"/>
                </a:solidFill>
              </a:rPr>
              <a:t>será diferente dos primeiros</a:t>
            </a:r>
            <a:r>
              <a:rPr lang="pt-BR" dirty="0"/>
              <a:t>, e abaterá a três reis. v. 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E </a:t>
            </a:r>
            <a:r>
              <a:rPr lang="pt-BR" dirty="0">
                <a:solidFill>
                  <a:schemeClr val="accent4"/>
                </a:solidFill>
              </a:rPr>
              <a:t>proferirá palavras contra o Altíssimo</a:t>
            </a:r>
            <a:r>
              <a:rPr lang="pt-BR" dirty="0"/>
              <a:t>, e </a:t>
            </a:r>
            <a:r>
              <a:rPr lang="pt-BR" dirty="0">
                <a:solidFill>
                  <a:schemeClr val="accent4"/>
                </a:solidFill>
              </a:rPr>
              <a:t>destruirá os santos do Altíssimo</a:t>
            </a:r>
            <a:r>
              <a:rPr lang="pt-BR" dirty="0"/>
              <a:t>, e </a:t>
            </a:r>
            <a:r>
              <a:rPr lang="pt-BR" dirty="0">
                <a:solidFill>
                  <a:schemeClr val="accent4"/>
                </a:solidFill>
              </a:rPr>
              <a:t>cuidará em mudar os tempos e a lei</a:t>
            </a:r>
            <a:r>
              <a:rPr lang="pt-BR" dirty="0"/>
              <a:t>; e eles serão entregues na sua mão, por </a:t>
            </a:r>
            <a:r>
              <a:rPr lang="pt-BR" dirty="0">
                <a:solidFill>
                  <a:schemeClr val="accent4"/>
                </a:solidFill>
              </a:rPr>
              <a:t>um tempo, e tempos, e a metade de um tempo</a:t>
            </a:r>
            <a:r>
              <a:rPr lang="pt-BR" dirty="0"/>
              <a:t>. v. 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</p:txBody>
      </p:sp>
      <p:pic>
        <p:nvPicPr>
          <p:cNvPr id="5128" name="Picture 8" descr="Book of Daniel Book of Revelation Bible Daniel 7 Daniel's final vision,  God, Book of Daniel, Book of Revelation, Bible png | PNGWing">
            <a:extLst>
              <a:ext uri="{FF2B5EF4-FFF2-40B4-BE49-F238E27FC236}">
                <a16:creationId xmlns:a16="http://schemas.microsoft.com/office/drawing/2014/main" id="{8249FDDA-837C-CA4C-A76A-603CA4349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986" b="90000" l="8913" r="90000">
                        <a14:foregroundMark x1="54239" y1="9130" x2="54239" y2="9130"/>
                        <a14:foregroundMark x1="8913" y1="59275" x2="8913" y2="592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600" y="1873542"/>
            <a:ext cx="4033372" cy="302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92779143-1353-9E4D-A434-97BDE7282A5D}"/>
              </a:ext>
            </a:extLst>
          </p:cNvPr>
          <p:cNvSpPr/>
          <p:nvPr/>
        </p:nvSpPr>
        <p:spPr>
          <a:xfrm>
            <a:off x="989436" y="1483365"/>
            <a:ext cx="3647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AS ATIVIDADES DO CHIFRE PEQUENO</a:t>
            </a:r>
          </a:p>
        </p:txBody>
      </p:sp>
    </p:spTree>
    <p:extLst>
      <p:ext uri="{BB962C8B-B14F-4D97-AF65-F5344CB8AC3E}">
        <p14:creationId xmlns:p14="http://schemas.microsoft.com/office/powerpoint/2010/main" val="34770231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D26AB06-8D4A-F041-B19E-5CF5D8A5CCD0}"/>
              </a:ext>
            </a:extLst>
          </p:cNvPr>
          <p:cNvSpPr/>
          <p:nvPr/>
        </p:nvSpPr>
        <p:spPr>
          <a:xfrm>
            <a:off x="5257800" y="1893136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Um reino que surge entre os 10 e é a continuação de Roma;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Um reino que começa pequeno;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Um reino que é diferente dos outros 10;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Faz guerra e destrói 3 reinos dos 10 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Fala grandes coisas, com astúcia;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Se torna mais forte que os 7 reinos que restaram;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Faz guerra contra os santos do Altíssimo;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Proferirá palavras contra Deus (blasfêmia);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Destruirá os santos do Altíssimo;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Mudará os tempos e a Lei de Deus;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Dominará por um período de um tempo, (2) tempos e a metade de um tempo.</a:t>
            </a:r>
          </a:p>
        </p:txBody>
      </p:sp>
      <p:pic>
        <p:nvPicPr>
          <p:cNvPr id="5128" name="Picture 8" descr="Book of Daniel Book of Revelation Bible Daniel 7 Daniel's final vision,  God, Book of Daniel, Book of Revelation, Bible png | PNGWing">
            <a:extLst>
              <a:ext uri="{FF2B5EF4-FFF2-40B4-BE49-F238E27FC236}">
                <a16:creationId xmlns:a16="http://schemas.microsoft.com/office/drawing/2014/main" id="{8249FDDA-837C-CA4C-A76A-603CA4349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986" b="90000" l="8913" r="90000">
                        <a14:foregroundMark x1="54239" y1="9130" x2="54239" y2="9130"/>
                        <a14:foregroundMark x1="8913" y1="59275" x2="8913" y2="592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600" y="1873542"/>
            <a:ext cx="4033372" cy="302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2922EB3C-A143-D342-AD0A-35E499CF90A1}"/>
              </a:ext>
            </a:extLst>
          </p:cNvPr>
          <p:cNvSpPr/>
          <p:nvPr/>
        </p:nvSpPr>
        <p:spPr>
          <a:xfrm>
            <a:off x="989436" y="1483365"/>
            <a:ext cx="3647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AS ATIVIDADES DO CHIFRE PEQUENO</a:t>
            </a:r>
          </a:p>
        </p:txBody>
      </p:sp>
    </p:spTree>
    <p:extLst>
      <p:ext uri="{BB962C8B-B14F-4D97-AF65-F5344CB8AC3E}">
        <p14:creationId xmlns:p14="http://schemas.microsoft.com/office/powerpoint/2010/main" val="13389467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pic>
        <p:nvPicPr>
          <p:cNvPr id="8" name="Imagem 7" descr="Texto&#10;&#10;Descrição gerada automaticamente">
            <a:extLst>
              <a:ext uri="{FF2B5EF4-FFF2-40B4-BE49-F238E27FC236}">
                <a16:creationId xmlns:a16="http://schemas.microsoft.com/office/drawing/2014/main" id="{68643BA6-1FB6-8C47-A2C6-8806DE8C41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5985" y="1349198"/>
            <a:ext cx="9160030" cy="2253658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F438513E-A6E0-1C4F-BC2E-EB8821884AFC}"/>
              </a:ext>
            </a:extLst>
          </p:cNvPr>
          <p:cNvSpPr txBox="1"/>
          <p:nvPr/>
        </p:nvSpPr>
        <p:spPr>
          <a:xfrm>
            <a:off x="2716924" y="5669249"/>
            <a:ext cx="70540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Newton, Sir Isaac – As profecias do Apocalipse e o livro de Daniel – as raízes do código da Bíblia, pag. 65,66</a:t>
            </a:r>
          </a:p>
        </p:txBody>
      </p:sp>
      <p:pic>
        <p:nvPicPr>
          <p:cNvPr id="10" name="Imagem 9" descr="Texto, Carta&#10;&#10;Descrição gerada automaticamente">
            <a:extLst>
              <a:ext uri="{FF2B5EF4-FFF2-40B4-BE49-F238E27FC236}">
                <a16:creationId xmlns:a16="http://schemas.microsoft.com/office/drawing/2014/main" id="{3873BC20-DEDE-3649-BEF6-131A22E0987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5985" y="3454105"/>
            <a:ext cx="8895112" cy="208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9588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438513E-A6E0-1C4F-BC2E-EB8821884AFC}"/>
              </a:ext>
            </a:extLst>
          </p:cNvPr>
          <p:cNvSpPr txBox="1"/>
          <p:nvPr/>
        </p:nvSpPr>
        <p:spPr>
          <a:xfrm>
            <a:off x="2716924" y="5669249"/>
            <a:ext cx="70540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 err="1"/>
              <a:t>Feyerabend</a:t>
            </a:r>
            <a:r>
              <a:rPr lang="pt-BR" sz="1200" dirty="0"/>
              <a:t>, Henry – Daniel Verso por Verso, Revelações de Deus para os nossos dias, pag. 121</a:t>
            </a:r>
          </a:p>
        </p:txBody>
      </p:sp>
      <p:pic>
        <p:nvPicPr>
          <p:cNvPr id="9" name="Imagem 8" descr="Texto preto sobre fundo branco&#10;&#10;Descrição gerada automaticamente">
            <a:extLst>
              <a:ext uri="{FF2B5EF4-FFF2-40B4-BE49-F238E27FC236}">
                <a16:creationId xmlns:a16="http://schemas.microsoft.com/office/drawing/2014/main" id="{886119D1-D363-6C4E-8519-9DBA214C72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4850">
            <a:off x="2310864" y="1280270"/>
            <a:ext cx="7570273" cy="409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5549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438513E-A6E0-1C4F-BC2E-EB8821884AFC}"/>
              </a:ext>
            </a:extLst>
          </p:cNvPr>
          <p:cNvSpPr txBox="1"/>
          <p:nvPr/>
        </p:nvSpPr>
        <p:spPr>
          <a:xfrm>
            <a:off x="2716924" y="5669249"/>
            <a:ext cx="70540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Newton, Sir Isaac – As profecias do Apocalipse e o livro de Daniel – as raízes do código da Bíblia, pag. 65,66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05764E0-4936-3A4B-AE4F-5F62EDC428DA}"/>
              </a:ext>
            </a:extLst>
          </p:cNvPr>
          <p:cNvSpPr/>
          <p:nvPr/>
        </p:nvSpPr>
        <p:spPr>
          <a:xfrm>
            <a:off x="989436" y="1483365"/>
            <a:ext cx="50567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INTERPRETAÇÕES A RESPEITO DO CHIFRE PEQUENO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755C94F-1DA1-9847-996B-712CF34258FB}"/>
              </a:ext>
            </a:extLst>
          </p:cNvPr>
          <p:cNvSpPr txBox="1"/>
          <p:nvPr/>
        </p:nvSpPr>
        <p:spPr>
          <a:xfrm>
            <a:off x="999556" y="2245435"/>
            <a:ext cx="1048882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accent4"/>
                </a:solidFill>
              </a:rPr>
              <a:t>Martinho Lutero</a:t>
            </a:r>
            <a:r>
              <a:rPr lang="pt-BR" dirty="0"/>
              <a:t> (Martin Luther), expoente da Reforma Protestante e que também foi um monge católico, em conjunto com outros reformadores como: </a:t>
            </a:r>
            <a:r>
              <a:rPr lang="pt-BR" dirty="0">
                <a:solidFill>
                  <a:schemeClr val="accent4"/>
                </a:solidFill>
              </a:rPr>
              <a:t>John Calvin</a:t>
            </a:r>
            <a:r>
              <a:rPr lang="pt-BR" dirty="0"/>
              <a:t>, </a:t>
            </a:r>
            <a:r>
              <a:rPr lang="pt-BR" dirty="0">
                <a:solidFill>
                  <a:schemeClr val="accent4"/>
                </a:solidFill>
              </a:rPr>
              <a:t>Thomas </a:t>
            </a:r>
            <a:r>
              <a:rPr lang="pt-BR" dirty="0" err="1">
                <a:solidFill>
                  <a:schemeClr val="accent4"/>
                </a:solidFill>
              </a:rPr>
              <a:t>Cranmer</a:t>
            </a:r>
            <a:r>
              <a:rPr lang="pt-BR" dirty="0">
                <a:solidFill>
                  <a:schemeClr val="accent4"/>
                </a:solidFill>
              </a:rPr>
              <a:t> </a:t>
            </a:r>
            <a:r>
              <a:rPr lang="pt-BR" dirty="0"/>
              <a:t>e </a:t>
            </a:r>
            <a:r>
              <a:rPr lang="pt-BR" dirty="0">
                <a:solidFill>
                  <a:schemeClr val="accent4"/>
                </a:solidFill>
              </a:rPr>
              <a:t>John </a:t>
            </a:r>
            <a:r>
              <a:rPr lang="pt-BR" dirty="0" err="1">
                <a:solidFill>
                  <a:schemeClr val="accent4"/>
                </a:solidFill>
              </a:rPr>
              <a:t>Knox</a:t>
            </a:r>
            <a:r>
              <a:rPr lang="pt-BR" dirty="0"/>
              <a:t>. Também identificaram o Papado Romano como a figura do </a:t>
            </a:r>
            <a:r>
              <a:rPr lang="pt-BR" dirty="0" err="1"/>
              <a:t>Anti-Cristo</a:t>
            </a:r>
            <a:r>
              <a:rPr lang="pt-BR" dirty="0"/>
              <a:t> representada pelo Chifre pequeno de Daniel 7.</a:t>
            </a:r>
            <a:endParaRPr lang="pt-BR" dirty="0">
              <a:solidFill>
                <a:schemeClr val="accent2"/>
              </a:solidFill>
            </a:endParaRPr>
          </a:p>
          <a:p>
            <a:endParaRPr lang="pt-BR" i="1" u="sng" dirty="0">
              <a:solidFill>
                <a:schemeClr val="accent2"/>
              </a:solidFill>
            </a:endParaRPr>
          </a:p>
          <a:p>
            <a:r>
              <a:rPr lang="pt-BR" dirty="0"/>
              <a:t>In </a:t>
            </a:r>
            <a:r>
              <a:rPr lang="pt-BR" dirty="0" err="1"/>
              <a:t>calling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pope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"</a:t>
            </a:r>
            <a:r>
              <a:rPr lang="pt-BR" dirty="0" err="1"/>
              <a:t>antichrist</a:t>
            </a:r>
            <a:r>
              <a:rPr lang="pt-BR" dirty="0"/>
              <a:t>,"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early</a:t>
            </a:r>
            <a:r>
              <a:rPr lang="pt-BR" dirty="0"/>
              <a:t> </a:t>
            </a:r>
            <a:r>
              <a:rPr lang="pt-BR" dirty="0" err="1"/>
              <a:t>Lutherans</a:t>
            </a:r>
            <a:r>
              <a:rPr lang="pt-BR" dirty="0"/>
              <a:t> </a:t>
            </a:r>
            <a:r>
              <a:rPr lang="pt-BR" dirty="0" err="1"/>
              <a:t>stood</a:t>
            </a:r>
            <a:r>
              <a:rPr lang="pt-BR" dirty="0"/>
              <a:t> in a </a:t>
            </a:r>
            <a:r>
              <a:rPr lang="pt-BR" dirty="0" err="1"/>
              <a:t>tradition</a:t>
            </a:r>
            <a:r>
              <a:rPr lang="pt-BR" dirty="0"/>
              <a:t> </a:t>
            </a:r>
            <a:r>
              <a:rPr lang="pt-BR" dirty="0" err="1"/>
              <a:t>that</a:t>
            </a:r>
            <a:r>
              <a:rPr lang="pt-BR" dirty="0"/>
              <a:t> </a:t>
            </a:r>
            <a:r>
              <a:rPr lang="pt-BR" dirty="0" err="1"/>
              <a:t>reached</a:t>
            </a:r>
            <a:r>
              <a:rPr lang="pt-BR" dirty="0"/>
              <a:t> </a:t>
            </a:r>
            <a:r>
              <a:rPr lang="pt-BR" dirty="0" err="1"/>
              <a:t>back</a:t>
            </a:r>
            <a:r>
              <a:rPr lang="pt-BR" dirty="0"/>
              <a:t> </a:t>
            </a:r>
            <a:r>
              <a:rPr lang="pt-BR" dirty="0" err="1"/>
              <a:t>into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eleventh</a:t>
            </a:r>
            <a:r>
              <a:rPr lang="pt-BR" dirty="0"/>
              <a:t> </a:t>
            </a:r>
            <a:r>
              <a:rPr lang="pt-BR" dirty="0" err="1"/>
              <a:t>century</a:t>
            </a:r>
            <a:r>
              <a:rPr lang="pt-BR" dirty="0"/>
              <a:t>. </a:t>
            </a:r>
            <a:r>
              <a:rPr lang="pt-BR" dirty="0" err="1"/>
              <a:t>Not</a:t>
            </a:r>
            <a:r>
              <a:rPr lang="pt-BR" dirty="0"/>
              <a:t> </a:t>
            </a:r>
            <a:r>
              <a:rPr lang="pt-BR" dirty="0" err="1"/>
              <a:t>only</a:t>
            </a:r>
            <a:r>
              <a:rPr lang="pt-BR" dirty="0"/>
              <a:t> </a:t>
            </a:r>
            <a:r>
              <a:rPr lang="pt-BR" dirty="0" err="1"/>
              <a:t>dissidents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>
                <a:hlinkClick r:id="rId3" tooltip="Heretic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heretics</a:t>
            </a:r>
            <a:r>
              <a:rPr lang="pt-BR" dirty="0"/>
              <a:t> </a:t>
            </a:r>
            <a:r>
              <a:rPr lang="pt-BR" dirty="0" err="1"/>
              <a:t>but</a:t>
            </a:r>
            <a:r>
              <a:rPr lang="pt-BR" dirty="0"/>
              <a:t> </a:t>
            </a:r>
            <a:r>
              <a:rPr lang="pt-BR" dirty="0" err="1"/>
              <a:t>even</a:t>
            </a:r>
            <a:r>
              <a:rPr lang="pt-BR" dirty="0"/>
              <a:t> </a:t>
            </a:r>
            <a:r>
              <a:rPr lang="pt-BR" dirty="0">
                <a:hlinkClick r:id="rId4" tooltip="Sai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saints</a:t>
            </a:r>
            <a:r>
              <a:rPr lang="pt-BR" dirty="0"/>
              <a:t> </a:t>
            </a:r>
            <a:r>
              <a:rPr lang="pt-BR" dirty="0" err="1"/>
              <a:t>had</a:t>
            </a:r>
            <a:r>
              <a:rPr lang="pt-BR" dirty="0"/>
              <a:t> </a:t>
            </a:r>
            <a:r>
              <a:rPr lang="pt-BR" dirty="0" err="1"/>
              <a:t>called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>
                <a:hlinkClick r:id="rId5" tooltip="Bishop of Rom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bishop of Rome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"</a:t>
            </a:r>
            <a:r>
              <a:rPr lang="pt-BR" dirty="0" err="1"/>
              <a:t>antichrist</a:t>
            </a:r>
            <a:r>
              <a:rPr lang="pt-BR" u="sng" dirty="0"/>
              <a:t>" </a:t>
            </a:r>
            <a:r>
              <a:rPr lang="pt-BR" u="sng" dirty="0" err="1"/>
              <a:t>when</a:t>
            </a:r>
            <a:r>
              <a:rPr lang="pt-BR" u="sng" dirty="0"/>
              <a:t> </a:t>
            </a:r>
            <a:r>
              <a:rPr lang="pt-BR" u="sng" dirty="0" err="1"/>
              <a:t>they</a:t>
            </a:r>
            <a:r>
              <a:rPr lang="pt-BR" u="sng" dirty="0"/>
              <a:t> </a:t>
            </a:r>
            <a:r>
              <a:rPr lang="pt-BR" u="sng" dirty="0" err="1"/>
              <a:t>wished</a:t>
            </a:r>
            <a:r>
              <a:rPr lang="pt-BR" u="sng" dirty="0"/>
              <a:t> </a:t>
            </a:r>
            <a:r>
              <a:rPr lang="pt-BR" u="sng" dirty="0" err="1"/>
              <a:t>to</a:t>
            </a:r>
            <a:r>
              <a:rPr lang="pt-BR" u="sng" dirty="0"/>
              <a:t> </a:t>
            </a:r>
            <a:r>
              <a:rPr lang="pt-BR" u="sng" dirty="0" err="1"/>
              <a:t>castigate</a:t>
            </a:r>
            <a:r>
              <a:rPr lang="pt-BR" u="sng" dirty="0"/>
              <a:t> </a:t>
            </a:r>
            <a:r>
              <a:rPr lang="pt-BR" u="sng" dirty="0" err="1"/>
              <a:t>his</a:t>
            </a:r>
            <a:r>
              <a:rPr lang="pt-BR" u="sng" dirty="0"/>
              <a:t> abuse </a:t>
            </a:r>
            <a:r>
              <a:rPr lang="pt-BR" u="sng" dirty="0" err="1"/>
              <a:t>of</a:t>
            </a:r>
            <a:r>
              <a:rPr lang="pt-BR" u="sng" dirty="0"/>
              <a:t> </a:t>
            </a:r>
            <a:r>
              <a:rPr lang="pt-BR" u="sng" dirty="0" err="1"/>
              <a:t>power</a:t>
            </a:r>
            <a:r>
              <a:rPr lang="pt-BR" dirty="0"/>
              <a:t>.</a:t>
            </a:r>
            <a:r>
              <a:rPr lang="pt-BR" baseline="30000" dirty="0">
                <a:hlinkClick r:id="rId6"/>
              </a:rPr>
              <a:t>[4]</a:t>
            </a:r>
            <a:endParaRPr lang="pt-BR" baseline="30000" dirty="0"/>
          </a:p>
          <a:p>
            <a:endParaRPr lang="pt-BR" baseline="30000" dirty="0"/>
          </a:p>
          <a:p>
            <a:r>
              <a:rPr lang="pt-BR" dirty="0" err="1"/>
              <a:t>Lutherans</a:t>
            </a:r>
            <a:r>
              <a:rPr lang="pt-BR" dirty="0"/>
              <a:t>, </a:t>
            </a:r>
            <a:r>
              <a:rPr lang="pt-BR" dirty="0" err="1"/>
              <a:t>Reformed</a:t>
            </a:r>
            <a:r>
              <a:rPr lang="pt-BR" dirty="0"/>
              <a:t>, </a:t>
            </a:r>
            <a:r>
              <a:rPr lang="pt-BR" dirty="0" err="1"/>
              <a:t>Anabaptists</a:t>
            </a:r>
            <a:r>
              <a:rPr lang="pt-BR" dirty="0"/>
              <a:t>,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Methodists</a:t>
            </a:r>
            <a:r>
              <a:rPr lang="pt-BR" dirty="0"/>
              <a:t> </a:t>
            </a:r>
            <a:r>
              <a:rPr lang="pt-BR" dirty="0" err="1"/>
              <a:t>all</a:t>
            </a:r>
            <a:r>
              <a:rPr lang="pt-BR" dirty="0"/>
              <a:t> </a:t>
            </a:r>
            <a:r>
              <a:rPr lang="pt-BR" dirty="0" err="1"/>
              <a:t>included</a:t>
            </a:r>
            <a:r>
              <a:rPr lang="pt-BR" dirty="0"/>
              <a:t> </a:t>
            </a:r>
            <a:r>
              <a:rPr lang="pt-BR" dirty="0" err="1"/>
              <a:t>references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Papacy</a:t>
            </a:r>
            <a:r>
              <a:rPr lang="pt-BR" dirty="0"/>
              <a:t> as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Antichrist</a:t>
            </a:r>
            <a:r>
              <a:rPr lang="pt-BR" dirty="0"/>
              <a:t> in </a:t>
            </a:r>
            <a:r>
              <a:rPr lang="pt-BR" dirty="0" err="1"/>
              <a:t>their</a:t>
            </a:r>
            <a:r>
              <a:rPr lang="pt-BR" dirty="0"/>
              <a:t> </a:t>
            </a:r>
            <a:r>
              <a:rPr lang="pt-BR" dirty="0">
                <a:hlinkClick r:id="rId7" tooltip="Confessions of faith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confessions of faith</a:t>
            </a:r>
            <a:r>
              <a:rPr lang="pt-BR" dirty="0"/>
              <a:t>:</a:t>
            </a:r>
            <a:endParaRPr lang="pt-BR" baseline="30000" dirty="0"/>
          </a:p>
          <a:p>
            <a:endParaRPr lang="pt-BR" i="1" u="sng" baseline="30000" dirty="0">
              <a:solidFill>
                <a:schemeClr val="accent2"/>
              </a:solidFill>
            </a:endParaRPr>
          </a:p>
          <a:p>
            <a:r>
              <a:rPr lang="pt-BR" dirty="0">
                <a:solidFill>
                  <a:schemeClr val="accent4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https://en.wikipedia.org/wiki/Reformation_Papacy</a:t>
            </a:r>
            <a:endParaRPr lang="pt-BR" i="1" u="sng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4763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05764E0-4936-3A4B-AE4F-5F62EDC428DA}"/>
              </a:ext>
            </a:extLst>
          </p:cNvPr>
          <p:cNvSpPr/>
          <p:nvPr/>
        </p:nvSpPr>
        <p:spPr>
          <a:xfrm>
            <a:off x="989436" y="1483365"/>
            <a:ext cx="2900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CONFISSÃO DE FÉ LUTERANA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875BD79-EADF-ED4B-B66B-B2A8F89C2DCD}"/>
              </a:ext>
            </a:extLst>
          </p:cNvPr>
          <p:cNvSpPr txBox="1"/>
          <p:nvPr/>
        </p:nvSpPr>
        <p:spPr>
          <a:xfrm>
            <a:off x="999556" y="1991435"/>
            <a:ext cx="1048882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linkClick r:id="rId3" tooltip="Smalcald Articl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Smalcald Articles</a:t>
            </a:r>
            <a:r>
              <a:rPr lang="pt-BR" dirty="0"/>
              <a:t>, </a:t>
            </a:r>
            <a:r>
              <a:rPr lang="pt-BR" dirty="0" err="1"/>
              <a:t>Article</a:t>
            </a:r>
            <a:r>
              <a:rPr lang="pt-BR" dirty="0"/>
              <a:t> four (1537) </a:t>
            </a:r>
          </a:p>
          <a:p>
            <a:r>
              <a:rPr lang="pt-BR" dirty="0"/>
              <a:t>...</a:t>
            </a:r>
            <a:r>
              <a:rPr lang="pt-BR" dirty="0" err="1">
                <a:solidFill>
                  <a:schemeClr val="accent4"/>
                </a:solidFill>
              </a:rPr>
              <a:t>the</a:t>
            </a:r>
            <a:r>
              <a:rPr lang="pt-BR" dirty="0">
                <a:solidFill>
                  <a:schemeClr val="accent4"/>
                </a:solidFill>
              </a:rPr>
              <a:t> Pope </a:t>
            </a:r>
            <a:r>
              <a:rPr lang="pt-BR" dirty="0" err="1">
                <a:solidFill>
                  <a:schemeClr val="accent4"/>
                </a:solidFill>
              </a:rPr>
              <a:t>is</a:t>
            </a:r>
            <a:r>
              <a:rPr lang="pt-BR" dirty="0">
                <a:solidFill>
                  <a:schemeClr val="accent4"/>
                </a:solidFill>
              </a:rPr>
              <a:t> </a:t>
            </a:r>
            <a:r>
              <a:rPr lang="pt-BR" dirty="0" err="1">
                <a:solidFill>
                  <a:schemeClr val="accent4"/>
                </a:solidFill>
              </a:rPr>
              <a:t>the</a:t>
            </a:r>
            <a:r>
              <a:rPr lang="pt-BR" dirty="0">
                <a:solidFill>
                  <a:schemeClr val="accent4"/>
                </a:solidFill>
              </a:rPr>
              <a:t> </a:t>
            </a:r>
            <a:r>
              <a:rPr lang="pt-BR" dirty="0" err="1">
                <a:solidFill>
                  <a:schemeClr val="accent4"/>
                </a:solidFill>
              </a:rPr>
              <a:t>very</a:t>
            </a:r>
            <a:r>
              <a:rPr lang="pt-BR" dirty="0">
                <a:solidFill>
                  <a:schemeClr val="accent4"/>
                </a:solidFill>
              </a:rPr>
              <a:t> </a:t>
            </a:r>
            <a:r>
              <a:rPr lang="pt-BR" dirty="0" err="1">
                <a:solidFill>
                  <a:schemeClr val="accent4"/>
                </a:solidFill>
              </a:rPr>
              <a:t>Antichrist</a:t>
            </a:r>
            <a:r>
              <a:rPr lang="pt-BR" dirty="0">
                <a:solidFill>
                  <a:schemeClr val="accent4"/>
                </a:solidFill>
              </a:rPr>
              <a:t>, </a:t>
            </a:r>
            <a:r>
              <a:rPr lang="pt-BR" dirty="0" err="1">
                <a:solidFill>
                  <a:schemeClr val="accent4"/>
                </a:solidFill>
              </a:rPr>
              <a:t>who</a:t>
            </a:r>
            <a:r>
              <a:rPr lang="pt-BR" dirty="0">
                <a:solidFill>
                  <a:schemeClr val="accent4"/>
                </a:solidFill>
              </a:rPr>
              <a:t> </a:t>
            </a:r>
            <a:r>
              <a:rPr lang="pt-BR" dirty="0" err="1">
                <a:solidFill>
                  <a:schemeClr val="accent4"/>
                </a:solidFill>
              </a:rPr>
              <a:t>has</a:t>
            </a:r>
            <a:r>
              <a:rPr lang="pt-BR" dirty="0">
                <a:solidFill>
                  <a:schemeClr val="accent4"/>
                </a:solidFill>
              </a:rPr>
              <a:t> </a:t>
            </a:r>
            <a:r>
              <a:rPr lang="pt-BR" dirty="0" err="1">
                <a:solidFill>
                  <a:schemeClr val="accent4"/>
                </a:solidFill>
              </a:rPr>
              <a:t>exalted</a:t>
            </a:r>
            <a:r>
              <a:rPr lang="pt-BR" dirty="0">
                <a:solidFill>
                  <a:schemeClr val="accent4"/>
                </a:solidFill>
              </a:rPr>
              <a:t> </a:t>
            </a:r>
            <a:r>
              <a:rPr lang="pt-BR" dirty="0" err="1">
                <a:solidFill>
                  <a:schemeClr val="accent4"/>
                </a:solidFill>
              </a:rPr>
              <a:t>himself</a:t>
            </a:r>
            <a:r>
              <a:rPr lang="pt-BR" dirty="0">
                <a:solidFill>
                  <a:schemeClr val="accent4"/>
                </a:solidFill>
              </a:rPr>
              <a:t> </a:t>
            </a:r>
            <a:r>
              <a:rPr lang="pt-BR" dirty="0" err="1">
                <a:solidFill>
                  <a:schemeClr val="accent4"/>
                </a:solidFill>
              </a:rPr>
              <a:t>above</a:t>
            </a:r>
            <a:r>
              <a:rPr lang="pt-BR" dirty="0">
                <a:solidFill>
                  <a:schemeClr val="accent4"/>
                </a:solidFill>
              </a:rPr>
              <a:t>, </a:t>
            </a:r>
            <a:r>
              <a:rPr lang="pt-BR" dirty="0" err="1">
                <a:solidFill>
                  <a:schemeClr val="accent4"/>
                </a:solidFill>
              </a:rPr>
              <a:t>and</a:t>
            </a:r>
            <a:r>
              <a:rPr lang="pt-BR" dirty="0">
                <a:solidFill>
                  <a:schemeClr val="accent4"/>
                </a:solidFill>
              </a:rPr>
              <a:t> </a:t>
            </a:r>
            <a:r>
              <a:rPr lang="pt-BR" dirty="0" err="1">
                <a:solidFill>
                  <a:schemeClr val="accent4"/>
                </a:solidFill>
              </a:rPr>
              <a:t>opposed</a:t>
            </a:r>
            <a:r>
              <a:rPr lang="pt-BR" dirty="0">
                <a:solidFill>
                  <a:schemeClr val="accent4"/>
                </a:solidFill>
              </a:rPr>
              <a:t> </a:t>
            </a:r>
            <a:r>
              <a:rPr lang="pt-BR" dirty="0" err="1">
                <a:solidFill>
                  <a:schemeClr val="accent4"/>
                </a:solidFill>
              </a:rPr>
              <a:t>himself</a:t>
            </a:r>
            <a:r>
              <a:rPr lang="pt-BR" dirty="0">
                <a:solidFill>
                  <a:schemeClr val="accent4"/>
                </a:solidFill>
              </a:rPr>
              <a:t> </a:t>
            </a:r>
            <a:r>
              <a:rPr lang="pt-BR" dirty="0" err="1">
                <a:solidFill>
                  <a:schemeClr val="accent4"/>
                </a:solidFill>
              </a:rPr>
              <a:t>against</a:t>
            </a:r>
            <a:r>
              <a:rPr lang="pt-BR" dirty="0">
                <a:solidFill>
                  <a:schemeClr val="accent4"/>
                </a:solidFill>
              </a:rPr>
              <a:t> </a:t>
            </a:r>
            <a:r>
              <a:rPr lang="pt-BR" dirty="0" err="1">
                <a:solidFill>
                  <a:schemeClr val="accent4"/>
                </a:solidFill>
              </a:rPr>
              <a:t>Christ</a:t>
            </a:r>
            <a:r>
              <a:rPr lang="pt-BR" dirty="0">
                <a:solidFill>
                  <a:schemeClr val="accent4"/>
                </a:solidFill>
              </a:rPr>
              <a:t> </a:t>
            </a:r>
            <a:r>
              <a:rPr lang="pt-BR" dirty="0" err="1">
                <a:solidFill>
                  <a:schemeClr val="accent4"/>
                </a:solidFill>
              </a:rPr>
              <a:t>because</a:t>
            </a:r>
            <a:r>
              <a:rPr lang="pt-BR" dirty="0">
                <a:solidFill>
                  <a:schemeClr val="accent4"/>
                </a:solidFill>
              </a:rPr>
              <a:t> </a:t>
            </a:r>
            <a:r>
              <a:rPr lang="pt-BR" dirty="0" err="1">
                <a:solidFill>
                  <a:schemeClr val="accent4"/>
                </a:solidFill>
              </a:rPr>
              <a:t>he</a:t>
            </a:r>
            <a:r>
              <a:rPr lang="pt-BR" dirty="0">
                <a:solidFill>
                  <a:schemeClr val="accent4"/>
                </a:solidFill>
              </a:rPr>
              <a:t> </a:t>
            </a:r>
            <a:r>
              <a:rPr lang="pt-BR" dirty="0" err="1">
                <a:solidFill>
                  <a:schemeClr val="accent4"/>
                </a:solidFill>
              </a:rPr>
              <a:t>will</a:t>
            </a:r>
            <a:r>
              <a:rPr lang="pt-BR" dirty="0">
                <a:solidFill>
                  <a:schemeClr val="accent4"/>
                </a:solidFill>
              </a:rPr>
              <a:t> </a:t>
            </a:r>
            <a:r>
              <a:rPr lang="pt-BR" dirty="0" err="1">
                <a:solidFill>
                  <a:schemeClr val="accent4"/>
                </a:solidFill>
              </a:rPr>
              <a:t>not</a:t>
            </a:r>
            <a:r>
              <a:rPr lang="pt-BR" dirty="0">
                <a:solidFill>
                  <a:schemeClr val="accent4"/>
                </a:solidFill>
              </a:rPr>
              <a:t> </a:t>
            </a:r>
            <a:r>
              <a:rPr lang="pt-BR" dirty="0" err="1">
                <a:solidFill>
                  <a:schemeClr val="accent4"/>
                </a:solidFill>
              </a:rPr>
              <a:t>permit</a:t>
            </a:r>
            <a:r>
              <a:rPr lang="pt-BR" dirty="0">
                <a:solidFill>
                  <a:schemeClr val="accent4"/>
                </a:solidFill>
              </a:rPr>
              <a:t> </a:t>
            </a:r>
            <a:r>
              <a:rPr lang="pt-BR" dirty="0" err="1">
                <a:solidFill>
                  <a:schemeClr val="accent4"/>
                </a:solidFill>
              </a:rPr>
              <a:t>Christians</a:t>
            </a:r>
            <a:r>
              <a:rPr lang="pt-BR" dirty="0">
                <a:solidFill>
                  <a:schemeClr val="accent4"/>
                </a:solidFill>
              </a:rPr>
              <a:t> </a:t>
            </a:r>
            <a:r>
              <a:rPr lang="pt-BR" dirty="0" err="1">
                <a:solidFill>
                  <a:schemeClr val="accent4"/>
                </a:solidFill>
              </a:rPr>
              <a:t>to</a:t>
            </a:r>
            <a:r>
              <a:rPr lang="pt-BR" dirty="0">
                <a:solidFill>
                  <a:schemeClr val="accent4"/>
                </a:solidFill>
              </a:rPr>
              <a:t> </a:t>
            </a:r>
            <a:r>
              <a:rPr lang="pt-BR" dirty="0" err="1">
                <a:solidFill>
                  <a:schemeClr val="accent4"/>
                </a:solidFill>
              </a:rPr>
              <a:t>be</a:t>
            </a:r>
            <a:r>
              <a:rPr lang="pt-BR" dirty="0">
                <a:solidFill>
                  <a:schemeClr val="accent4"/>
                </a:solidFill>
              </a:rPr>
              <a:t> </a:t>
            </a:r>
            <a:r>
              <a:rPr lang="pt-BR" dirty="0" err="1">
                <a:solidFill>
                  <a:schemeClr val="accent4"/>
                </a:solidFill>
              </a:rPr>
              <a:t>saved</a:t>
            </a:r>
            <a:r>
              <a:rPr lang="pt-BR" dirty="0">
                <a:solidFill>
                  <a:schemeClr val="accent4"/>
                </a:solidFill>
              </a:rPr>
              <a:t> </a:t>
            </a:r>
            <a:r>
              <a:rPr lang="pt-BR" dirty="0" err="1">
                <a:solidFill>
                  <a:schemeClr val="accent4"/>
                </a:solidFill>
              </a:rPr>
              <a:t>without</a:t>
            </a:r>
            <a:r>
              <a:rPr lang="pt-BR" dirty="0">
                <a:solidFill>
                  <a:schemeClr val="accent4"/>
                </a:solidFill>
              </a:rPr>
              <a:t> </a:t>
            </a:r>
            <a:r>
              <a:rPr lang="pt-BR" dirty="0" err="1">
                <a:solidFill>
                  <a:schemeClr val="accent4"/>
                </a:solidFill>
              </a:rPr>
              <a:t>his</a:t>
            </a:r>
            <a:r>
              <a:rPr lang="pt-BR" dirty="0">
                <a:solidFill>
                  <a:schemeClr val="accent4"/>
                </a:solidFill>
              </a:rPr>
              <a:t> </a:t>
            </a:r>
            <a:r>
              <a:rPr lang="pt-BR" dirty="0" err="1">
                <a:solidFill>
                  <a:schemeClr val="accent4"/>
                </a:solidFill>
              </a:rPr>
              <a:t>power</a:t>
            </a:r>
            <a:r>
              <a:rPr lang="pt-BR" dirty="0"/>
              <a:t>, </a:t>
            </a:r>
            <a:r>
              <a:rPr lang="pt-BR" dirty="0" err="1"/>
              <a:t>which</a:t>
            </a:r>
            <a:r>
              <a:rPr lang="pt-BR" dirty="0"/>
              <a:t>, </a:t>
            </a:r>
            <a:r>
              <a:rPr lang="pt-BR" dirty="0" err="1"/>
              <a:t>nevertheless</a:t>
            </a:r>
            <a:r>
              <a:rPr lang="pt-BR" dirty="0"/>
              <a:t>, 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nothing</a:t>
            </a:r>
            <a:r>
              <a:rPr lang="pt-BR" dirty="0"/>
              <a:t>,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neither</a:t>
            </a:r>
            <a:r>
              <a:rPr lang="pt-BR" dirty="0"/>
              <a:t> </a:t>
            </a:r>
            <a:r>
              <a:rPr lang="pt-BR" dirty="0" err="1"/>
              <a:t>ordained</a:t>
            </a:r>
            <a:r>
              <a:rPr lang="pt-BR" dirty="0"/>
              <a:t> </a:t>
            </a:r>
            <a:r>
              <a:rPr lang="pt-BR" dirty="0" err="1"/>
              <a:t>nor</a:t>
            </a:r>
            <a:r>
              <a:rPr lang="pt-BR" dirty="0"/>
              <a:t> </a:t>
            </a:r>
            <a:r>
              <a:rPr lang="pt-BR" dirty="0" err="1"/>
              <a:t>commanded</a:t>
            </a:r>
            <a:r>
              <a:rPr lang="pt-BR" dirty="0"/>
              <a:t> </a:t>
            </a:r>
            <a:r>
              <a:rPr lang="pt-BR" dirty="0" err="1"/>
              <a:t>by</a:t>
            </a:r>
            <a:r>
              <a:rPr lang="pt-BR" dirty="0"/>
              <a:t> </a:t>
            </a:r>
            <a:r>
              <a:rPr lang="pt-BR" dirty="0" err="1"/>
              <a:t>God</a:t>
            </a:r>
            <a:r>
              <a:rPr lang="pt-BR" dirty="0"/>
              <a:t>. </a:t>
            </a:r>
            <a:r>
              <a:rPr lang="pt-BR" dirty="0" err="1"/>
              <a:t>This</a:t>
            </a:r>
            <a:r>
              <a:rPr lang="pt-BR" dirty="0"/>
              <a:t> </a:t>
            </a:r>
            <a:r>
              <a:rPr lang="pt-BR" dirty="0" err="1"/>
              <a:t>is</a:t>
            </a:r>
            <a:r>
              <a:rPr lang="pt-BR" dirty="0"/>
              <a:t>, </a:t>
            </a:r>
            <a:r>
              <a:rPr lang="pt-BR" dirty="0" err="1"/>
              <a:t>properly</a:t>
            </a:r>
            <a:r>
              <a:rPr lang="pt-BR" dirty="0"/>
              <a:t> </a:t>
            </a:r>
            <a:r>
              <a:rPr lang="pt-BR" dirty="0" err="1"/>
              <a:t>speaking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exalt</a:t>
            </a:r>
            <a:r>
              <a:rPr lang="pt-BR" dirty="0"/>
              <a:t> </a:t>
            </a:r>
            <a:r>
              <a:rPr lang="pt-BR" dirty="0" err="1"/>
              <a:t>himself</a:t>
            </a:r>
            <a:r>
              <a:rPr lang="pt-BR" dirty="0"/>
              <a:t> </a:t>
            </a:r>
            <a:r>
              <a:rPr lang="pt-BR" dirty="0" err="1"/>
              <a:t>above</a:t>
            </a:r>
            <a:r>
              <a:rPr lang="pt-BR" dirty="0"/>
              <a:t> </a:t>
            </a:r>
            <a:r>
              <a:rPr lang="pt-BR" dirty="0" err="1"/>
              <a:t>all</a:t>
            </a:r>
            <a:r>
              <a:rPr lang="pt-BR" dirty="0"/>
              <a:t> </a:t>
            </a:r>
            <a:r>
              <a:rPr lang="pt-BR" dirty="0" err="1"/>
              <a:t>that</a:t>
            </a:r>
            <a:r>
              <a:rPr lang="pt-BR" dirty="0"/>
              <a:t> 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called</a:t>
            </a:r>
            <a:r>
              <a:rPr lang="pt-BR" dirty="0"/>
              <a:t> </a:t>
            </a:r>
            <a:r>
              <a:rPr lang="pt-BR" dirty="0" err="1"/>
              <a:t>God</a:t>
            </a:r>
            <a:r>
              <a:rPr lang="pt-BR" dirty="0"/>
              <a:t> as Paul </a:t>
            </a:r>
            <a:r>
              <a:rPr lang="pt-BR" dirty="0" err="1"/>
              <a:t>says</a:t>
            </a:r>
            <a:r>
              <a:rPr lang="pt-BR" dirty="0"/>
              <a:t>, 2 </a:t>
            </a:r>
            <a:r>
              <a:rPr lang="pt-BR" dirty="0" err="1"/>
              <a:t>Thess</a:t>
            </a:r>
            <a:r>
              <a:rPr lang="pt-BR" dirty="0"/>
              <a:t>. 2, 4. </a:t>
            </a:r>
            <a:r>
              <a:rPr lang="pt-BR" dirty="0" err="1"/>
              <a:t>Even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>
                <a:hlinkClick r:id="rId4" tooltip="Turkish peop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Turks</a:t>
            </a:r>
            <a:r>
              <a:rPr lang="pt-BR" dirty="0"/>
              <a:t> </a:t>
            </a:r>
            <a:r>
              <a:rPr lang="pt-BR" dirty="0" err="1"/>
              <a:t>or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>
                <a:hlinkClick r:id="rId5" tooltip="Tarta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Tartars</a:t>
            </a:r>
            <a:r>
              <a:rPr lang="pt-BR" dirty="0"/>
              <a:t>, </a:t>
            </a:r>
            <a:r>
              <a:rPr lang="pt-BR" dirty="0" err="1"/>
              <a:t>great</a:t>
            </a:r>
            <a:r>
              <a:rPr lang="pt-BR" dirty="0"/>
              <a:t> </a:t>
            </a:r>
            <a:r>
              <a:rPr lang="pt-BR" dirty="0" err="1"/>
              <a:t>enemies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Christians</a:t>
            </a:r>
            <a:r>
              <a:rPr lang="pt-BR" dirty="0"/>
              <a:t> as </a:t>
            </a:r>
            <a:r>
              <a:rPr lang="pt-BR" dirty="0" err="1"/>
              <a:t>they</a:t>
            </a:r>
            <a:r>
              <a:rPr lang="pt-BR" dirty="0"/>
              <a:t> are, do </a:t>
            </a:r>
            <a:r>
              <a:rPr lang="pt-BR" dirty="0" err="1"/>
              <a:t>not</a:t>
            </a:r>
            <a:r>
              <a:rPr lang="pt-BR" dirty="0"/>
              <a:t> do </a:t>
            </a:r>
            <a:r>
              <a:rPr lang="pt-BR" dirty="0" err="1"/>
              <a:t>this</a:t>
            </a:r>
            <a:r>
              <a:rPr lang="pt-BR" dirty="0"/>
              <a:t>, </a:t>
            </a:r>
            <a:r>
              <a:rPr lang="pt-BR" dirty="0" err="1"/>
              <a:t>but</a:t>
            </a:r>
            <a:r>
              <a:rPr lang="pt-BR" dirty="0"/>
              <a:t> </a:t>
            </a:r>
            <a:r>
              <a:rPr lang="pt-BR" dirty="0" err="1"/>
              <a:t>they</a:t>
            </a:r>
            <a:r>
              <a:rPr lang="pt-BR" dirty="0"/>
              <a:t> </a:t>
            </a:r>
            <a:r>
              <a:rPr lang="pt-BR" dirty="0" err="1"/>
              <a:t>allow</a:t>
            </a:r>
            <a:r>
              <a:rPr lang="pt-BR" dirty="0"/>
              <a:t> </a:t>
            </a:r>
            <a:r>
              <a:rPr lang="pt-BR" dirty="0" err="1"/>
              <a:t>whoever</a:t>
            </a:r>
            <a:r>
              <a:rPr lang="pt-BR" dirty="0"/>
              <a:t> </a:t>
            </a:r>
            <a:r>
              <a:rPr lang="pt-BR" dirty="0" err="1"/>
              <a:t>wishes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believe</a:t>
            </a:r>
            <a:r>
              <a:rPr lang="pt-BR" dirty="0"/>
              <a:t> in </a:t>
            </a:r>
            <a:r>
              <a:rPr lang="pt-BR" dirty="0" err="1"/>
              <a:t>Christ</a:t>
            </a:r>
            <a:r>
              <a:rPr lang="pt-BR" dirty="0"/>
              <a:t>,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take</a:t>
            </a:r>
            <a:r>
              <a:rPr lang="pt-BR" dirty="0"/>
              <a:t> </a:t>
            </a:r>
            <a:r>
              <a:rPr lang="pt-BR" dirty="0" err="1"/>
              <a:t>bodily</a:t>
            </a:r>
            <a:r>
              <a:rPr lang="pt-BR" dirty="0"/>
              <a:t> tribute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obedience</a:t>
            </a:r>
            <a:r>
              <a:rPr lang="pt-BR" dirty="0"/>
              <a:t> </a:t>
            </a:r>
            <a:r>
              <a:rPr lang="pt-BR" dirty="0" err="1"/>
              <a:t>from</a:t>
            </a:r>
            <a:r>
              <a:rPr lang="pt-BR" dirty="0"/>
              <a:t> </a:t>
            </a:r>
            <a:r>
              <a:rPr lang="pt-BR" dirty="0" err="1"/>
              <a:t>Christians</a:t>
            </a:r>
            <a:r>
              <a:rPr lang="pt-BR" dirty="0"/>
              <a:t>... </a:t>
            </a:r>
            <a:r>
              <a:rPr lang="pt-BR" dirty="0" err="1"/>
              <a:t>Therefore</a:t>
            </a:r>
            <a:r>
              <a:rPr lang="pt-BR" dirty="0"/>
              <a:t>, </a:t>
            </a:r>
            <a:r>
              <a:rPr lang="pt-BR" dirty="0" err="1"/>
              <a:t>just</a:t>
            </a:r>
            <a:r>
              <a:rPr lang="pt-BR" dirty="0"/>
              <a:t> as </a:t>
            </a:r>
            <a:r>
              <a:rPr lang="pt-BR" dirty="0" err="1"/>
              <a:t>little</a:t>
            </a:r>
            <a:r>
              <a:rPr lang="pt-BR" dirty="0"/>
              <a:t> as </a:t>
            </a:r>
            <a:r>
              <a:rPr lang="pt-BR" dirty="0" err="1"/>
              <a:t>we</a:t>
            </a:r>
            <a:r>
              <a:rPr lang="pt-BR" dirty="0"/>
              <a:t> </a:t>
            </a:r>
            <a:r>
              <a:rPr lang="pt-BR" dirty="0" err="1"/>
              <a:t>can</a:t>
            </a:r>
            <a:r>
              <a:rPr lang="pt-BR" dirty="0"/>
              <a:t> </a:t>
            </a:r>
            <a:r>
              <a:rPr lang="pt-BR" dirty="0">
                <a:hlinkClick r:id="rId6" tooltip="Worshi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worship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>
                <a:hlinkClick r:id="rId7" tooltip="Devi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devil</a:t>
            </a:r>
            <a:r>
              <a:rPr lang="pt-BR" dirty="0"/>
              <a:t> </a:t>
            </a:r>
            <a:r>
              <a:rPr lang="pt-BR" dirty="0" err="1"/>
              <a:t>himself</a:t>
            </a:r>
            <a:r>
              <a:rPr lang="pt-BR" dirty="0"/>
              <a:t> as </a:t>
            </a:r>
            <a:r>
              <a:rPr lang="pt-BR" dirty="0" err="1"/>
              <a:t>Lord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God</a:t>
            </a:r>
            <a:r>
              <a:rPr lang="pt-BR" dirty="0"/>
              <a:t>, </a:t>
            </a:r>
            <a:r>
              <a:rPr lang="pt-BR" dirty="0" err="1"/>
              <a:t>we</a:t>
            </a:r>
            <a:r>
              <a:rPr lang="pt-BR" dirty="0"/>
              <a:t> </a:t>
            </a:r>
            <a:r>
              <a:rPr lang="pt-BR" dirty="0" err="1"/>
              <a:t>can</a:t>
            </a:r>
            <a:r>
              <a:rPr lang="pt-BR" dirty="0"/>
              <a:t> endure </a:t>
            </a:r>
            <a:r>
              <a:rPr lang="pt-BR" dirty="0" err="1"/>
              <a:t>his</a:t>
            </a:r>
            <a:r>
              <a:rPr lang="pt-BR" dirty="0"/>
              <a:t> </a:t>
            </a:r>
            <a:r>
              <a:rPr lang="pt-BR" dirty="0" err="1"/>
              <a:t>apostle</a:t>
            </a:r>
            <a:r>
              <a:rPr lang="pt-BR" dirty="0"/>
              <a:t>, </a:t>
            </a:r>
            <a:r>
              <a:rPr lang="pt-BR" dirty="0" err="1"/>
              <a:t>the</a:t>
            </a:r>
            <a:r>
              <a:rPr lang="pt-BR" dirty="0"/>
              <a:t> Pope, </a:t>
            </a:r>
            <a:r>
              <a:rPr lang="pt-BR" dirty="0" err="1"/>
              <a:t>or</a:t>
            </a:r>
            <a:r>
              <a:rPr lang="pt-BR" dirty="0"/>
              <a:t> </a:t>
            </a:r>
            <a:r>
              <a:rPr lang="pt-BR" dirty="0" err="1"/>
              <a:t>Antichrist</a:t>
            </a:r>
            <a:r>
              <a:rPr lang="pt-BR" dirty="0"/>
              <a:t>, in </a:t>
            </a:r>
            <a:r>
              <a:rPr lang="pt-BR" dirty="0" err="1"/>
              <a:t>his</a:t>
            </a:r>
            <a:r>
              <a:rPr lang="pt-BR" dirty="0"/>
              <a:t> </a:t>
            </a:r>
            <a:r>
              <a:rPr lang="pt-BR" dirty="0" err="1"/>
              <a:t>rule</a:t>
            </a:r>
            <a:r>
              <a:rPr lang="pt-BR" dirty="0"/>
              <a:t> as </a:t>
            </a:r>
            <a:r>
              <a:rPr lang="pt-BR" dirty="0" err="1"/>
              <a:t>head</a:t>
            </a:r>
            <a:r>
              <a:rPr lang="pt-BR" dirty="0"/>
              <a:t> </a:t>
            </a:r>
            <a:r>
              <a:rPr lang="pt-BR" dirty="0" err="1"/>
              <a:t>or</a:t>
            </a:r>
            <a:r>
              <a:rPr lang="pt-BR" dirty="0"/>
              <a:t> </a:t>
            </a:r>
            <a:r>
              <a:rPr lang="pt-BR" dirty="0" err="1"/>
              <a:t>lord</a:t>
            </a:r>
            <a:r>
              <a:rPr lang="pt-BR" dirty="0"/>
              <a:t>. For </a:t>
            </a:r>
            <a:r>
              <a:rPr lang="pt-BR" dirty="0" err="1"/>
              <a:t>to</a:t>
            </a:r>
            <a:r>
              <a:rPr lang="pt-BR" dirty="0"/>
              <a:t> lie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kill</a:t>
            </a:r>
            <a:r>
              <a:rPr lang="pt-BR" dirty="0"/>
              <a:t>,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destroy</a:t>
            </a:r>
            <a:r>
              <a:rPr lang="pt-BR" dirty="0"/>
              <a:t> </a:t>
            </a:r>
            <a:r>
              <a:rPr lang="pt-BR" dirty="0" err="1"/>
              <a:t>body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>
                <a:hlinkClick r:id="rId8" tooltip="Sou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soul</a:t>
            </a:r>
            <a:r>
              <a:rPr lang="pt-BR" dirty="0"/>
              <a:t> </a:t>
            </a:r>
            <a:r>
              <a:rPr lang="pt-BR" dirty="0" err="1"/>
              <a:t>eternally</a:t>
            </a:r>
            <a:r>
              <a:rPr lang="pt-BR" dirty="0"/>
              <a:t>, </a:t>
            </a:r>
            <a:r>
              <a:rPr lang="pt-BR" dirty="0" err="1"/>
              <a:t>that</a:t>
            </a:r>
            <a:r>
              <a:rPr lang="pt-BR" dirty="0"/>
              <a:t> 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wherein</a:t>
            </a:r>
            <a:r>
              <a:rPr lang="pt-BR" dirty="0"/>
              <a:t> </a:t>
            </a:r>
            <a:r>
              <a:rPr lang="pt-BR" dirty="0" err="1"/>
              <a:t>his</a:t>
            </a:r>
            <a:r>
              <a:rPr lang="pt-BR" dirty="0"/>
              <a:t> papal </a:t>
            </a:r>
            <a:r>
              <a:rPr lang="pt-BR" dirty="0" err="1"/>
              <a:t>government</a:t>
            </a:r>
            <a:r>
              <a:rPr lang="pt-BR" dirty="0"/>
              <a:t> </a:t>
            </a:r>
            <a:r>
              <a:rPr lang="pt-BR" dirty="0" err="1"/>
              <a:t>really</a:t>
            </a:r>
            <a:r>
              <a:rPr lang="pt-BR" dirty="0"/>
              <a:t> </a:t>
            </a:r>
            <a:r>
              <a:rPr lang="pt-BR" dirty="0" err="1"/>
              <a:t>consists</a:t>
            </a:r>
            <a:r>
              <a:rPr lang="pt-BR" dirty="0"/>
              <a:t>... The Pope, </a:t>
            </a:r>
            <a:r>
              <a:rPr lang="pt-BR" dirty="0" err="1"/>
              <a:t>however</a:t>
            </a:r>
            <a:r>
              <a:rPr lang="pt-BR" dirty="0"/>
              <a:t>, </a:t>
            </a:r>
            <a:r>
              <a:rPr lang="pt-BR" dirty="0" err="1"/>
              <a:t>prohibits</a:t>
            </a:r>
            <a:r>
              <a:rPr lang="pt-BR" dirty="0"/>
              <a:t> </a:t>
            </a:r>
            <a:r>
              <a:rPr lang="pt-BR" dirty="0" err="1"/>
              <a:t>this</a:t>
            </a:r>
            <a:r>
              <a:rPr lang="pt-BR" dirty="0"/>
              <a:t> </a:t>
            </a:r>
            <a:r>
              <a:rPr lang="pt-BR" dirty="0" err="1"/>
              <a:t>faith</a:t>
            </a:r>
            <a:r>
              <a:rPr lang="pt-BR" dirty="0"/>
              <a:t>, </a:t>
            </a:r>
            <a:r>
              <a:rPr lang="pt-BR" dirty="0" err="1"/>
              <a:t>saying</a:t>
            </a:r>
            <a:r>
              <a:rPr lang="pt-BR" dirty="0"/>
              <a:t> </a:t>
            </a:r>
            <a:r>
              <a:rPr lang="pt-BR" dirty="0" err="1"/>
              <a:t>that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be</a:t>
            </a:r>
            <a:r>
              <a:rPr lang="pt-BR" dirty="0"/>
              <a:t> </a:t>
            </a:r>
            <a:r>
              <a:rPr lang="pt-BR" dirty="0" err="1"/>
              <a:t>saved</a:t>
            </a:r>
            <a:r>
              <a:rPr lang="pt-BR" dirty="0"/>
              <a:t> a </a:t>
            </a:r>
            <a:r>
              <a:rPr lang="pt-BR" dirty="0" err="1"/>
              <a:t>person</a:t>
            </a:r>
            <a:r>
              <a:rPr lang="pt-BR" dirty="0"/>
              <a:t> must </a:t>
            </a:r>
            <a:r>
              <a:rPr lang="pt-BR" dirty="0" err="1"/>
              <a:t>obey</a:t>
            </a:r>
            <a:r>
              <a:rPr lang="pt-BR" dirty="0"/>
              <a:t> </a:t>
            </a:r>
            <a:r>
              <a:rPr lang="pt-BR" dirty="0" err="1"/>
              <a:t>him</a:t>
            </a:r>
            <a:r>
              <a:rPr lang="pt-BR" dirty="0"/>
              <a:t>. </a:t>
            </a:r>
            <a:r>
              <a:rPr lang="pt-BR" dirty="0" err="1"/>
              <a:t>This</a:t>
            </a:r>
            <a:r>
              <a:rPr lang="pt-BR" dirty="0"/>
              <a:t> </a:t>
            </a:r>
            <a:r>
              <a:rPr lang="pt-BR" dirty="0" err="1"/>
              <a:t>we</a:t>
            </a:r>
            <a:r>
              <a:rPr lang="pt-BR" dirty="0"/>
              <a:t> are </a:t>
            </a:r>
            <a:r>
              <a:rPr lang="pt-BR" dirty="0" err="1"/>
              <a:t>unwilling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do, </a:t>
            </a:r>
            <a:r>
              <a:rPr lang="pt-BR" dirty="0" err="1"/>
              <a:t>even</a:t>
            </a:r>
            <a:r>
              <a:rPr lang="pt-BR" dirty="0"/>
              <a:t> </a:t>
            </a:r>
            <a:r>
              <a:rPr lang="pt-BR" dirty="0" err="1"/>
              <a:t>though</a:t>
            </a:r>
            <a:r>
              <a:rPr lang="pt-BR" dirty="0"/>
              <a:t> </a:t>
            </a:r>
            <a:r>
              <a:rPr lang="pt-BR" dirty="0" err="1"/>
              <a:t>on</a:t>
            </a:r>
            <a:r>
              <a:rPr lang="pt-BR" dirty="0"/>
              <a:t> </a:t>
            </a:r>
            <a:r>
              <a:rPr lang="pt-BR" dirty="0" err="1"/>
              <a:t>this</a:t>
            </a:r>
            <a:r>
              <a:rPr lang="pt-BR" dirty="0"/>
              <a:t> </a:t>
            </a:r>
            <a:r>
              <a:rPr lang="pt-BR" dirty="0" err="1"/>
              <a:t>account</a:t>
            </a:r>
            <a:r>
              <a:rPr lang="pt-BR" dirty="0"/>
              <a:t> </a:t>
            </a:r>
            <a:r>
              <a:rPr lang="pt-BR" dirty="0" err="1"/>
              <a:t>we</a:t>
            </a:r>
            <a:r>
              <a:rPr lang="pt-BR" dirty="0"/>
              <a:t> must die in </a:t>
            </a:r>
            <a:r>
              <a:rPr lang="pt-BR" dirty="0" err="1"/>
              <a:t>God's</a:t>
            </a:r>
            <a:r>
              <a:rPr lang="pt-BR" dirty="0"/>
              <a:t> </a:t>
            </a:r>
            <a:r>
              <a:rPr lang="pt-BR" dirty="0" err="1"/>
              <a:t>name</a:t>
            </a:r>
            <a:r>
              <a:rPr lang="pt-BR" dirty="0"/>
              <a:t>. </a:t>
            </a:r>
            <a:r>
              <a:rPr lang="pt-BR" dirty="0" err="1"/>
              <a:t>This</a:t>
            </a:r>
            <a:r>
              <a:rPr lang="pt-BR" dirty="0"/>
              <a:t> </a:t>
            </a:r>
            <a:r>
              <a:rPr lang="pt-BR" dirty="0" err="1"/>
              <a:t>all</a:t>
            </a:r>
            <a:r>
              <a:rPr lang="pt-BR" dirty="0"/>
              <a:t> </a:t>
            </a:r>
            <a:r>
              <a:rPr lang="pt-BR" dirty="0" err="1"/>
              <a:t>proceeds</a:t>
            </a:r>
            <a:r>
              <a:rPr lang="pt-BR" dirty="0"/>
              <a:t> </a:t>
            </a:r>
            <a:r>
              <a:rPr lang="pt-BR" dirty="0" err="1"/>
              <a:t>from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fact</a:t>
            </a:r>
            <a:r>
              <a:rPr lang="pt-BR" dirty="0"/>
              <a:t> </a:t>
            </a:r>
            <a:r>
              <a:rPr lang="pt-BR" dirty="0" err="1"/>
              <a:t>that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Pope </a:t>
            </a:r>
            <a:r>
              <a:rPr lang="pt-BR" dirty="0" err="1"/>
              <a:t>has</a:t>
            </a:r>
            <a:r>
              <a:rPr lang="pt-BR" dirty="0"/>
              <a:t> </a:t>
            </a:r>
            <a:r>
              <a:rPr lang="pt-BR" dirty="0" err="1"/>
              <a:t>wished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be</a:t>
            </a:r>
            <a:r>
              <a:rPr lang="pt-BR" dirty="0"/>
              <a:t> </a:t>
            </a:r>
            <a:r>
              <a:rPr lang="pt-BR" dirty="0" err="1"/>
              <a:t>called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supreme</a:t>
            </a:r>
            <a:r>
              <a:rPr lang="pt-BR" dirty="0"/>
              <a:t> </a:t>
            </a:r>
            <a:r>
              <a:rPr lang="pt-BR" dirty="0" err="1"/>
              <a:t>head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Christian </a:t>
            </a:r>
            <a:r>
              <a:rPr lang="pt-BR" dirty="0" err="1"/>
              <a:t>Church</a:t>
            </a:r>
            <a:r>
              <a:rPr lang="pt-BR" dirty="0"/>
              <a:t> </a:t>
            </a:r>
            <a:r>
              <a:rPr lang="pt-BR" dirty="0" err="1"/>
              <a:t>by</a:t>
            </a:r>
            <a:r>
              <a:rPr lang="pt-BR" dirty="0"/>
              <a:t> </a:t>
            </a:r>
            <a:r>
              <a:rPr lang="pt-BR" dirty="0">
                <a:hlinkClick r:id="rId9" tooltip="Divine right of king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divine right</a:t>
            </a:r>
            <a:r>
              <a:rPr lang="pt-BR" dirty="0"/>
              <a:t>. </a:t>
            </a:r>
            <a:r>
              <a:rPr lang="pt-BR" dirty="0" err="1"/>
              <a:t>Accordingly</a:t>
            </a:r>
            <a:r>
              <a:rPr lang="pt-BR" dirty="0"/>
              <a:t> </a:t>
            </a:r>
            <a:r>
              <a:rPr lang="pt-BR" dirty="0" err="1"/>
              <a:t>he</a:t>
            </a:r>
            <a:r>
              <a:rPr lang="pt-BR" dirty="0"/>
              <a:t> </a:t>
            </a:r>
            <a:r>
              <a:rPr lang="pt-BR" dirty="0" err="1"/>
              <a:t>had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make</a:t>
            </a:r>
            <a:r>
              <a:rPr lang="pt-BR" dirty="0"/>
              <a:t> </a:t>
            </a:r>
            <a:r>
              <a:rPr lang="pt-BR" dirty="0" err="1"/>
              <a:t>himself</a:t>
            </a:r>
            <a:r>
              <a:rPr lang="pt-BR" dirty="0"/>
              <a:t> </a:t>
            </a:r>
            <a:r>
              <a:rPr lang="pt-BR" dirty="0" err="1"/>
              <a:t>equal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superior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Christ</a:t>
            </a:r>
            <a:r>
              <a:rPr lang="pt-BR" dirty="0"/>
              <a:t>,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had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cause </a:t>
            </a:r>
            <a:r>
              <a:rPr lang="pt-BR" dirty="0" err="1"/>
              <a:t>himself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be</a:t>
            </a:r>
            <a:r>
              <a:rPr lang="pt-BR" dirty="0"/>
              <a:t> </a:t>
            </a:r>
            <a:r>
              <a:rPr lang="pt-BR" dirty="0" err="1"/>
              <a:t>proclaimed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head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then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lord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Church</a:t>
            </a:r>
            <a:r>
              <a:rPr lang="pt-BR" dirty="0"/>
              <a:t>,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finally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whole</a:t>
            </a:r>
            <a:r>
              <a:rPr lang="pt-BR" dirty="0"/>
              <a:t> world,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simply</a:t>
            </a:r>
            <a:r>
              <a:rPr lang="pt-BR" dirty="0"/>
              <a:t> </a:t>
            </a:r>
            <a:r>
              <a:rPr lang="pt-BR" dirty="0" err="1"/>
              <a:t>God</a:t>
            </a:r>
            <a:r>
              <a:rPr lang="pt-BR" dirty="0"/>
              <a:t> </a:t>
            </a:r>
            <a:r>
              <a:rPr lang="pt-BR" dirty="0" err="1"/>
              <a:t>on</a:t>
            </a:r>
            <a:r>
              <a:rPr lang="pt-BR" dirty="0"/>
              <a:t> </a:t>
            </a:r>
            <a:r>
              <a:rPr lang="pt-BR" dirty="0" err="1"/>
              <a:t>earth</a:t>
            </a:r>
            <a:r>
              <a:rPr lang="pt-BR" dirty="0"/>
              <a:t>, </a:t>
            </a:r>
            <a:r>
              <a:rPr lang="pt-BR" dirty="0" err="1"/>
              <a:t>until</a:t>
            </a:r>
            <a:r>
              <a:rPr lang="pt-BR" dirty="0"/>
              <a:t> </a:t>
            </a:r>
            <a:r>
              <a:rPr lang="pt-BR" dirty="0" err="1"/>
              <a:t>he</a:t>
            </a:r>
            <a:r>
              <a:rPr lang="pt-BR" dirty="0"/>
              <a:t> </a:t>
            </a:r>
            <a:r>
              <a:rPr lang="pt-BR" dirty="0" err="1"/>
              <a:t>has</a:t>
            </a:r>
            <a:r>
              <a:rPr lang="pt-BR" dirty="0"/>
              <a:t> </a:t>
            </a:r>
            <a:r>
              <a:rPr lang="pt-BR" dirty="0" err="1"/>
              <a:t>dared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issue</a:t>
            </a:r>
            <a:r>
              <a:rPr lang="pt-BR" dirty="0"/>
              <a:t> </a:t>
            </a:r>
            <a:r>
              <a:rPr lang="pt-BR" dirty="0" err="1"/>
              <a:t>commands</a:t>
            </a:r>
            <a:r>
              <a:rPr lang="pt-BR" dirty="0"/>
              <a:t> </a:t>
            </a:r>
            <a:r>
              <a:rPr lang="pt-BR" dirty="0" err="1"/>
              <a:t>even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angels</a:t>
            </a:r>
            <a:r>
              <a:rPr lang="pt-BR" dirty="0"/>
              <a:t> in </a:t>
            </a:r>
            <a:r>
              <a:rPr lang="pt-BR" dirty="0">
                <a:hlinkClick r:id="rId10" tooltip="Heave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heaven</a:t>
            </a:r>
            <a:r>
              <a:rPr lang="pt-BR" dirty="0"/>
              <a:t>...</a:t>
            </a:r>
            <a:r>
              <a:rPr lang="pt-BR" baseline="30000" dirty="0"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[5]</a:t>
            </a:r>
            <a:endParaRPr lang="pt-BR" i="1" u="sng" dirty="0"/>
          </a:p>
        </p:txBody>
      </p:sp>
    </p:spTree>
    <p:extLst>
      <p:ext uri="{BB962C8B-B14F-4D97-AF65-F5344CB8AC3E}">
        <p14:creationId xmlns:p14="http://schemas.microsoft.com/office/powerpoint/2010/main" val="17608370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05764E0-4936-3A4B-AE4F-5F62EDC428DA}"/>
              </a:ext>
            </a:extLst>
          </p:cNvPr>
          <p:cNvSpPr/>
          <p:nvPr/>
        </p:nvSpPr>
        <p:spPr>
          <a:xfrm>
            <a:off x="989436" y="1483365"/>
            <a:ext cx="3359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CONFISSÃO DE FÉ PRESBITERIANA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875BD79-EADF-ED4B-B66B-B2A8F89C2DCD}"/>
              </a:ext>
            </a:extLst>
          </p:cNvPr>
          <p:cNvSpPr txBox="1"/>
          <p:nvPr/>
        </p:nvSpPr>
        <p:spPr>
          <a:xfrm>
            <a:off x="999556" y="1991435"/>
            <a:ext cx="104888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linkClick r:id="rId3" tooltip="Westminster Confess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Westminster Confession</a:t>
            </a:r>
            <a:r>
              <a:rPr lang="pt-BR" dirty="0"/>
              <a:t> (1646) </a:t>
            </a:r>
          </a:p>
          <a:p>
            <a:r>
              <a:rPr lang="pt-BR" i="1" dirty="0"/>
              <a:t>25.6. </a:t>
            </a:r>
            <a:r>
              <a:rPr lang="pt-BR" i="1" dirty="0" err="1">
                <a:solidFill>
                  <a:schemeClr val="accent4"/>
                </a:solidFill>
              </a:rPr>
              <a:t>There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is</a:t>
            </a:r>
            <a:r>
              <a:rPr lang="pt-BR" i="1" dirty="0">
                <a:solidFill>
                  <a:schemeClr val="accent4"/>
                </a:solidFill>
              </a:rPr>
              <a:t> no </a:t>
            </a:r>
            <a:r>
              <a:rPr lang="pt-BR" i="1" dirty="0" err="1">
                <a:solidFill>
                  <a:schemeClr val="accent4"/>
                </a:solidFill>
              </a:rPr>
              <a:t>other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head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of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the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Church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but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the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Lord</a:t>
            </a:r>
            <a:r>
              <a:rPr lang="pt-BR" i="1" dirty="0">
                <a:solidFill>
                  <a:schemeClr val="accent4"/>
                </a:solidFill>
              </a:rPr>
              <a:t> Jesus </a:t>
            </a:r>
            <a:r>
              <a:rPr lang="pt-BR" i="1" dirty="0" err="1">
                <a:solidFill>
                  <a:schemeClr val="accent4"/>
                </a:solidFill>
              </a:rPr>
              <a:t>Christ</a:t>
            </a:r>
            <a:r>
              <a:rPr lang="pt-BR" i="1" dirty="0">
                <a:solidFill>
                  <a:schemeClr val="accent4"/>
                </a:solidFill>
              </a:rPr>
              <a:t>: </a:t>
            </a:r>
            <a:r>
              <a:rPr lang="pt-BR" i="1" dirty="0" err="1">
                <a:solidFill>
                  <a:schemeClr val="accent4"/>
                </a:solidFill>
              </a:rPr>
              <a:t>nor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can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the</a:t>
            </a:r>
            <a:r>
              <a:rPr lang="pt-BR" i="1" dirty="0">
                <a:solidFill>
                  <a:schemeClr val="accent4"/>
                </a:solidFill>
              </a:rPr>
              <a:t> Pope </a:t>
            </a:r>
            <a:r>
              <a:rPr lang="pt-BR" i="1" dirty="0" err="1">
                <a:solidFill>
                  <a:schemeClr val="accent4"/>
                </a:solidFill>
              </a:rPr>
              <a:t>of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Rome</a:t>
            </a:r>
            <a:r>
              <a:rPr lang="pt-BR" i="1" dirty="0">
                <a:solidFill>
                  <a:schemeClr val="accent4"/>
                </a:solidFill>
              </a:rPr>
              <a:t> in </a:t>
            </a:r>
            <a:r>
              <a:rPr lang="pt-BR" i="1" dirty="0" err="1">
                <a:solidFill>
                  <a:schemeClr val="accent4"/>
                </a:solidFill>
              </a:rPr>
              <a:t>any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sense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be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head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thereof</a:t>
            </a:r>
            <a:r>
              <a:rPr lang="pt-BR" i="1" dirty="0">
                <a:solidFill>
                  <a:schemeClr val="accent4"/>
                </a:solidFill>
              </a:rPr>
              <a:t>; </a:t>
            </a:r>
            <a:r>
              <a:rPr lang="pt-BR" i="1" dirty="0" err="1">
                <a:solidFill>
                  <a:schemeClr val="accent4"/>
                </a:solidFill>
              </a:rPr>
              <a:t>but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is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that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Antichrist</a:t>
            </a:r>
            <a:r>
              <a:rPr lang="pt-BR" i="1" dirty="0">
                <a:solidFill>
                  <a:schemeClr val="accent4"/>
                </a:solidFill>
              </a:rPr>
              <a:t>, </a:t>
            </a:r>
            <a:r>
              <a:rPr lang="pt-BR" i="1" dirty="0" err="1">
                <a:solidFill>
                  <a:schemeClr val="accent4"/>
                </a:solidFill>
              </a:rPr>
              <a:t>that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man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of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>
                <a:solidFill>
                  <a:schemeClr val="accent4"/>
                </a:solidFill>
                <a:hlinkClick r:id="rId4" tooltip="Si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sin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and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son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of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>
                <a:solidFill>
                  <a:schemeClr val="accent4"/>
                </a:solidFill>
                <a:hlinkClick r:id="rId5" tooltip="Son of perdi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perdition</a:t>
            </a:r>
            <a:r>
              <a:rPr lang="pt-BR" i="1" dirty="0">
                <a:solidFill>
                  <a:schemeClr val="accent4"/>
                </a:solidFill>
              </a:rPr>
              <a:t>, </a:t>
            </a:r>
            <a:r>
              <a:rPr lang="pt-BR" i="1" dirty="0" err="1">
                <a:solidFill>
                  <a:schemeClr val="accent4"/>
                </a:solidFill>
              </a:rPr>
              <a:t>that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exalts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himself</a:t>
            </a:r>
            <a:r>
              <a:rPr lang="pt-BR" i="1" dirty="0">
                <a:solidFill>
                  <a:schemeClr val="accent4"/>
                </a:solidFill>
              </a:rPr>
              <a:t> in </a:t>
            </a:r>
            <a:r>
              <a:rPr lang="pt-BR" i="1" dirty="0" err="1">
                <a:solidFill>
                  <a:schemeClr val="accent4"/>
                </a:solidFill>
              </a:rPr>
              <a:t>the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Church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against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Christ</a:t>
            </a:r>
            <a:r>
              <a:rPr lang="pt-BR" i="1" dirty="0">
                <a:solidFill>
                  <a:schemeClr val="accent4"/>
                </a:solidFill>
              </a:rPr>
              <a:t>, </a:t>
            </a:r>
            <a:r>
              <a:rPr lang="pt-BR" i="1" dirty="0" err="1">
                <a:solidFill>
                  <a:schemeClr val="accent4"/>
                </a:solidFill>
              </a:rPr>
              <a:t>and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all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that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is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called</a:t>
            </a:r>
            <a:r>
              <a:rPr lang="pt-BR" i="1" dirty="0">
                <a:solidFill>
                  <a:schemeClr val="accent4"/>
                </a:solidFill>
              </a:rPr>
              <a:t> </a:t>
            </a:r>
            <a:r>
              <a:rPr lang="pt-BR" i="1" dirty="0" err="1">
                <a:solidFill>
                  <a:schemeClr val="accent4"/>
                </a:solidFill>
              </a:rPr>
              <a:t>God</a:t>
            </a:r>
            <a:r>
              <a:rPr lang="pt-BR" i="1" dirty="0"/>
              <a:t>.</a:t>
            </a:r>
            <a:r>
              <a:rPr lang="pt-BR" baseline="300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[7]</a:t>
            </a:r>
            <a:endParaRPr lang="pt-BR" i="1" u="sng" dirty="0"/>
          </a:p>
        </p:txBody>
      </p:sp>
    </p:spTree>
    <p:extLst>
      <p:ext uri="{BB962C8B-B14F-4D97-AF65-F5344CB8AC3E}">
        <p14:creationId xmlns:p14="http://schemas.microsoft.com/office/powerpoint/2010/main" val="33245116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D26AB06-8D4A-F041-B19E-5CF5D8A5CCD0}"/>
              </a:ext>
            </a:extLst>
          </p:cNvPr>
          <p:cNvSpPr/>
          <p:nvPr/>
        </p:nvSpPr>
        <p:spPr>
          <a:xfrm>
            <a:off x="989436" y="2033196"/>
            <a:ext cx="48017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Um reino que surge entre os 10 e é a continuação de Roma;</a:t>
            </a:r>
            <a:br>
              <a:rPr lang="pt-BR" dirty="0"/>
            </a:br>
            <a:endParaRPr lang="pt-BR" dirty="0">
              <a:solidFill>
                <a:schemeClr val="accent2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22EB3C-A143-D342-AD0A-35E499CF90A1}"/>
              </a:ext>
            </a:extLst>
          </p:cNvPr>
          <p:cNvSpPr/>
          <p:nvPr/>
        </p:nvSpPr>
        <p:spPr>
          <a:xfrm>
            <a:off x="989436" y="1483365"/>
            <a:ext cx="4915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AS ATIVIDADES DO CHIFRE PEQUENO NA HISTÓRIA</a:t>
            </a:r>
          </a:p>
        </p:txBody>
      </p:sp>
      <p:pic>
        <p:nvPicPr>
          <p:cNvPr id="10" name="Imagem 9" descr="Texto&#10;&#10;Descrição gerada automaticamente">
            <a:extLst>
              <a:ext uri="{FF2B5EF4-FFF2-40B4-BE49-F238E27FC236}">
                <a16:creationId xmlns:a16="http://schemas.microsoft.com/office/drawing/2014/main" id="{192E577E-C83D-6246-AFC2-6AAF5C26C1B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0802" y="1487865"/>
            <a:ext cx="5164286" cy="4229982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F5AE7F8B-B945-784B-90D3-56E1E0D08427}"/>
              </a:ext>
            </a:extLst>
          </p:cNvPr>
          <p:cNvSpPr txBox="1"/>
          <p:nvPr/>
        </p:nvSpPr>
        <p:spPr>
          <a:xfrm>
            <a:off x="989435" y="2998525"/>
            <a:ext cx="4801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/>
              <a:t>Feyerabend</a:t>
            </a:r>
            <a:r>
              <a:rPr lang="pt-BR" sz="1200" dirty="0"/>
              <a:t>, Henry – Daniel Verso por Verso, Revelações de Deus para os nossos dias, pag. 122</a:t>
            </a:r>
          </a:p>
        </p:txBody>
      </p:sp>
    </p:spTree>
    <p:extLst>
      <p:ext uri="{BB962C8B-B14F-4D97-AF65-F5344CB8AC3E}">
        <p14:creationId xmlns:p14="http://schemas.microsoft.com/office/powerpoint/2010/main" val="11864863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D26AB06-8D4A-F041-B19E-5CF5D8A5CCD0}"/>
              </a:ext>
            </a:extLst>
          </p:cNvPr>
          <p:cNvSpPr/>
          <p:nvPr/>
        </p:nvSpPr>
        <p:spPr>
          <a:xfrm>
            <a:off x="989436" y="2033196"/>
            <a:ext cx="10364364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Um reino que começa pequeno;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Um reino que é diferente dos outros 10;</a:t>
            </a:r>
            <a:br>
              <a:rPr lang="pt-BR" dirty="0"/>
            </a:br>
            <a:br>
              <a:rPr lang="pt-BR" dirty="0"/>
            </a:br>
            <a:r>
              <a:rPr lang="pt-BR" sz="1400" dirty="0">
                <a:solidFill>
                  <a:schemeClr val="accent4"/>
                </a:solidFill>
              </a:rPr>
              <a:t>No quinto século, destacou-se sobremaneira a figura de Leão </a:t>
            </a:r>
            <a:r>
              <a:rPr lang="pt-BR" sz="1400" dirty="0" err="1">
                <a:solidFill>
                  <a:schemeClr val="accent4"/>
                </a:solidFill>
              </a:rPr>
              <a:t>I</a:t>
            </a:r>
            <a:r>
              <a:rPr lang="pt-BR" sz="1400" dirty="0">
                <a:solidFill>
                  <a:schemeClr val="accent4"/>
                </a:solidFill>
              </a:rPr>
              <a:t> (440-461), considerado por muitos “o primeiro papa”. Leão exerceu um papel estratégico na defesa de Roma contra as invasões bárbaras </a:t>
            </a:r>
            <a:r>
              <a:rPr lang="pt-BR" sz="1400" dirty="0"/>
              <a:t>e escreveu um importante documento teológico sobre a pessoa de Cristo (o Tomo) que exerceu influência decisiva nas resoluções do Concílio de Calcedônia (451). </a:t>
            </a:r>
            <a:r>
              <a:rPr lang="pt-BR" sz="1400" dirty="0">
                <a:solidFill>
                  <a:schemeClr val="accent4"/>
                </a:solidFill>
              </a:rPr>
              <a:t>Além disso, ele defendeu explicitamente a autoridade papal, articulando mais plenamente o texto de Mateus 16.18 como fundamento da autoridade dos bispos de Roma como sucessores de Pedro</a:t>
            </a:r>
            <a:r>
              <a:rPr lang="pt-BR" sz="1400" dirty="0"/>
              <a:t>. Seu sucessor </a:t>
            </a:r>
            <a:r>
              <a:rPr lang="pt-BR" sz="1400" dirty="0" err="1"/>
              <a:t>Gelásio</a:t>
            </a:r>
            <a:r>
              <a:rPr lang="pt-BR" sz="1400" dirty="0"/>
              <a:t> </a:t>
            </a:r>
            <a:r>
              <a:rPr lang="pt-BR" sz="1400" dirty="0" err="1"/>
              <a:t>I</a:t>
            </a:r>
            <a:r>
              <a:rPr lang="pt-BR" sz="1400" dirty="0"/>
              <a:t> (492-496) expôs a célebre teoria das duas espadas: </a:t>
            </a:r>
            <a:r>
              <a:rPr lang="pt-BR" sz="1400" dirty="0">
                <a:solidFill>
                  <a:schemeClr val="accent4"/>
                </a:solidFill>
              </a:rPr>
              <a:t>dentre os dois poderes legítimos que Deus criou para governar no mundo, o poder espiritual – representado pelo papa – tinha supremacia sobre o poder secular sempre que os dois entravam em conflito.</a:t>
            </a:r>
            <a:br>
              <a:rPr lang="pt-BR" sz="1400" dirty="0">
                <a:solidFill>
                  <a:schemeClr val="accent4"/>
                </a:solidFill>
              </a:rPr>
            </a:br>
            <a:br>
              <a:rPr lang="pt-BR" sz="1400" dirty="0"/>
            </a:br>
            <a:r>
              <a:rPr lang="pt-BR" sz="1400" dirty="0"/>
              <a:t>Um momento especialmente significativo na evolução do papado ocorreu no Natal do ano 800, quando o papa Leão III coroou Carlos Magno como Sacro Imperador Romano. A esta altura, a complexa associação dos elementos citados (e outros mais) havia criado uma situação na qual o bispo romano era amplamente considerado o principal personagem eclesiástico do Ocidente, bem como o representante do cristianismo ocidental junto ao Oriente. </a:t>
            </a:r>
            <a:r>
              <a:rPr lang="pt-BR" sz="1400" dirty="0">
                <a:solidFill>
                  <a:schemeClr val="accent4"/>
                </a:solidFill>
              </a:rPr>
              <a:t>Algumas décadas antes, o pai de Carlos Magno havia cedido à Igreja os amplos territórios do centro e norte da Itália que vieram a constituir os estados pontifícios. Isso fez dos papas governantes seculares como os demais soberanos europeus. Por vários séculos, os papas teriam um relacionamento estreito e muitas vezes altamente conflitivo com esses governantes. Mas a sua autoridade como líderes máximos da Igreja Ocidental não seria questionada.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2"/>
                </a:solidFill>
              </a:rPr>
              <a:t>https</a:t>
            </a:r>
            <a:r>
              <a:rPr lang="pt-BR" sz="1400" dirty="0">
                <a:solidFill>
                  <a:schemeClr val="accent2"/>
                </a:solidFill>
              </a:rPr>
              <a:t>://</a:t>
            </a:r>
            <a:r>
              <a:rPr lang="pt-BR" sz="1400" dirty="0" err="1">
                <a:solidFill>
                  <a:schemeClr val="accent2"/>
                </a:solidFill>
              </a:rPr>
              <a:t>cpaj.mackenzie.br</a:t>
            </a:r>
            <a:r>
              <a:rPr lang="pt-BR" sz="1400" dirty="0">
                <a:solidFill>
                  <a:schemeClr val="accent2"/>
                </a:solidFill>
              </a:rPr>
              <a:t>/historia-da-igreja/igreja-antiga-e-medieval/o-papado-sua-origem-</a:t>
            </a:r>
            <a:r>
              <a:rPr lang="pt-BR" sz="1400" dirty="0" err="1">
                <a:solidFill>
                  <a:schemeClr val="accent2"/>
                </a:solidFill>
              </a:rPr>
              <a:t>evolucao</a:t>
            </a:r>
            <a:r>
              <a:rPr lang="pt-BR" sz="1400" dirty="0">
                <a:solidFill>
                  <a:schemeClr val="accent2"/>
                </a:solidFill>
              </a:rPr>
              <a:t>-</a:t>
            </a:r>
            <a:r>
              <a:rPr lang="pt-BR" sz="1400" dirty="0" err="1">
                <a:solidFill>
                  <a:schemeClr val="accent2"/>
                </a:solidFill>
              </a:rPr>
              <a:t>historica</a:t>
            </a:r>
            <a:r>
              <a:rPr lang="pt-BR" sz="1400" dirty="0">
                <a:solidFill>
                  <a:schemeClr val="accent2"/>
                </a:solidFill>
              </a:rPr>
              <a:t>-e-significado-atual/</a:t>
            </a:r>
            <a:endParaRPr lang="pt-BR" dirty="0">
              <a:solidFill>
                <a:schemeClr val="accent2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22EB3C-A143-D342-AD0A-35E499CF90A1}"/>
              </a:ext>
            </a:extLst>
          </p:cNvPr>
          <p:cNvSpPr/>
          <p:nvPr/>
        </p:nvSpPr>
        <p:spPr>
          <a:xfrm>
            <a:off x="989436" y="1483365"/>
            <a:ext cx="4915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AS ATIVIDADES DO CHIFRE PEQUENO NA HISTÓRIA</a:t>
            </a:r>
          </a:p>
        </p:txBody>
      </p:sp>
    </p:spTree>
    <p:extLst>
      <p:ext uri="{BB962C8B-B14F-4D97-AF65-F5344CB8AC3E}">
        <p14:creationId xmlns:p14="http://schemas.microsoft.com/office/powerpoint/2010/main" val="21623449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D26AB06-8D4A-F041-B19E-5CF5D8A5CCD0}"/>
              </a:ext>
            </a:extLst>
          </p:cNvPr>
          <p:cNvSpPr/>
          <p:nvPr/>
        </p:nvSpPr>
        <p:spPr>
          <a:xfrm>
            <a:off x="989436" y="2033196"/>
            <a:ext cx="10364364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Faz guerra e destrói 3 reinos dos 10 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Fala grandes coisas, com astúcia;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Se torna mais forte que os 7 reinos que restaram;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r>
              <a:rPr lang="pt-BR" sz="1600" dirty="0"/>
              <a:t>No quarto século, </a:t>
            </a:r>
            <a:r>
              <a:rPr lang="pt-BR" sz="1600" dirty="0" err="1">
                <a:solidFill>
                  <a:schemeClr val="accent4"/>
                </a:solidFill>
              </a:rPr>
              <a:t>Ário</a:t>
            </a:r>
            <a:r>
              <a:rPr lang="pt-BR" sz="1600" dirty="0"/>
              <a:t>, um sacerdote de Alexandria, começou a </a:t>
            </a:r>
            <a:r>
              <a:rPr lang="pt-BR" sz="1600" dirty="0">
                <a:solidFill>
                  <a:schemeClr val="accent4"/>
                </a:solidFill>
              </a:rPr>
              <a:t>ensinar que Cristo foi o primeiro ser criado, portanto seria inferior ao Pai dando início ao credo que se tornou conhecido como arianismo</a:t>
            </a:r>
            <a:r>
              <a:rPr lang="pt-BR" sz="1600" dirty="0"/>
              <a:t>. O concílio de Nicéia em 325 </a:t>
            </a:r>
            <a:r>
              <a:rPr lang="pt-BR" sz="1600" dirty="0" err="1"/>
              <a:t>dC.</a:t>
            </a:r>
            <a:r>
              <a:rPr lang="pt-BR" sz="1600" dirty="0"/>
              <a:t> condenou </a:t>
            </a:r>
            <a:r>
              <a:rPr lang="pt-BR" sz="1600" dirty="0" err="1"/>
              <a:t>Ário</a:t>
            </a:r>
            <a:r>
              <a:rPr lang="pt-BR" sz="1600" dirty="0"/>
              <a:t> como herege e considerou seus ensinamentos heresia.</a:t>
            </a:r>
          </a:p>
          <a:p>
            <a:endParaRPr lang="pt-BR" sz="1600" dirty="0"/>
          </a:p>
          <a:p>
            <a:r>
              <a:rPr lang="pt-BR" sz="1600" dirty="0"/>
              <a:t>Quando Roma foi implodida pelas invasões bárbaras, estas nações se converteram do paganismo para o cristianismo. Em verdade das 10 nações, 4 se tornaram arianas em sua crença e 3 delas foram destruídas através da articulação do Bispo de Roma e outros personagens da História.</a:t>
            </a:r>
          </a:p>
          <a:p>
            <a:endParaRPr lang="pt-BR" sz="1600" dirty="0"/>
          </a:p>
          <a:p>
            <a:r>
              <a:rPr lang="pt-BR" sz="1600" dirty="0">
                <a:solidFill>
                  <a:schemeClr val="accent4"/>
                </a:solidFill>
              </a:rPr>
              <a:t>Hérulos</a:t>
            </a:r>
            <a:r>
              <a:rPr lang="pt-BR" sz="1600" dirty="0"/>
              <a:t> – </a:t>
            </a:r>
            <a:r>
              <a:rPr lang="pt-BR" sz="1400" dirty="0"/>
              <a:t>derrotados em 493 </a:t>
            </a:r>
            <a:r>
              <a:rPr lang="pt-BR" sz="1400" dirty="0" err="1"/>
              <a:t>dC</a:t>
            </a:r>
            <a:r>
              <a:rPr lang="pt-BR" sz="1400" dirty="0"/>
              <a:t> por comissão divina recebida de Zeno imperador  de Roma Oriental.</a:t>
            </a:r>
          </a:p>
          <a:p>
            <a:r>
              <a:rPr lang="pt-BR" sz="1600" dirty="0">
                <a:solidFill>
                  <a:schemeClr val="accent4"/>
                </a:solidFill>
              </a:rPr>
              <a:t>Vândalos</a:t>
            </a:r>
            <a:r>
              <a:rPr lang="pt-BR" sz="1600" dirty="0"/>
              <a:t> – </a:t>
            </a:r>
            <a:r>
              <a:rPr lang="pt-BR" sz="1400" dirty="0"/>
              <a:t>derrotados em 533 </a:t>
            </a:r>
            <a:r>
              <a:rPr lang="pt-BR" sz="1400" dirty="0" err="1"/>
              <a:t>dC</a:t>
            </a:r>
            <a:r>
              <a:rPr lang="pt-BR" sz="1400" dirty="0"/>
              <a:t> na batalha de </a:t>
            </a:r>
            <a:r>
              <a:rPr lang="pt-BR" sz="1400" dirty="0" err="1"/>
              <a:t>Tricamaron</a:t>
            </a:r>
            <a:r>
              <a:rPr lang="pt-BR" sz="1400" dirty="0"/>
              <a:t>.</a:t>
            </a:r>
          </a:p>
          <a:p>
            <a:r>
              <a:rPr lang="pt-BR" sz="1600" dirty="0">
                <a:solidFill>
                  <a:schemeClr val="accent4"/>
                </a:solidFill>
              </a:rPr>
              <a:t>Ostrogodos</a:t>
            </a:r>
            <a:r>
              <a:rPr lang="pt-BR" sz="1600" dirty="0"/>
              <a:t> – </a:t>
            </a:r>
            <a:r>
              <a:rPr lang="pt-BR" sz="1400" dirty="0"/>
              <a:t>derrotados em 538 </a:t>
            </a:r>
            <a:r>
              <a:rPr lang="pt-BR" sz="1400" dirty="0" err="1"/>
              <a:t>dC</a:t>
            </a:r>
            <a:r>
              <a:rPr lang="pt-BR" sz="1400" dirty="0"/>
              <a:t> por </a:t>
            </a:r>
            <a:r>
              <a:rPr lang="pt-BR" sz="1400" dirty="0" err="1"/>
              <a:t>Belisário</a:t>
            </a:r>
            <a:r>
              <a:rPr lang="pt-BR" sz="1400" dirty="0"/>
              <a:t>, </a:t>
            </a:r>
            <a:r>
              <a:rPr lang="pt-BR" sz="1400" dirty="0" err="1"/>
              <a:t>incubido</a:t>
            </a:r>
            <a:r>
              <a:rPr lang="pt-BR" sz="1400" dirty="0"/>
              <a:t> de exterminar a heresia por Justiniano imperador de Roma Oriental.</a:t>
            </a:r>
            <a:br>
              <a:rPr lang="pt-BR" sz="1400" dirty="0"/>
            </a:br>
            <a:endParaRPr lang="pt-BR" sz="1400" dirty="0"/>
          </a:p>
          <a:p>
            <a:r>
              <a:rPr lang="pt-BR" sz="1400" dirty="0" err="1">
                <a:solidFill>
                  <a:schemeClr val="accent2"/>
                </a:solidFill>
              </a:rPr>
              <a:t>Feyerabend</a:t>
            </a:r>
            <a:r>
              <a:rPr lang="pt-BR" sz="1400" dirty="0">
                <a:solidFill>
                  <a:schemeClr val="accent2"/>
                </a:solidFill>
              </a:rPr>
              <a:t>, Henry – Daniel Verso por Verso, Revelações de Deus para os nossos dias, pag. 123</a:t>
            </a:r>
          </a:p>
          <a:p>
            <a:endParaRPr lang="pt-BR" sz="14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22EB3C-A143-D342-AD0A-35E499CF90A1}"/>
              </a:ext>
            </a:extLst>
          </p:cNvPr>
          <p:cNvSpPr/>
          <p:nvPr/>
        </p:nvSpPr>
        <p:spPr>
          <a:xfrm>
            <a:off x="989436" y="1483365"/>
            <a:ext cx="4915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AS ATIVIDADES DO CHIFRE PEQUENO NA HISTÓRIA</a:t>
            </a:r>
          </a:p>
        </p:txBody>
      </p:sp>
    </p:spTree>
    <p:extLst>
      <p:ext uri="{BB962C8B-B14F-4D97-AF65-F5344CB8AC3E}">
        <p14:creationId xmlns:p14="http://schemas.microsoft.com/office/powerpoint/2010/main" val="35527813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D26AB06-8D4A-F041-B19E-5CF5D8A5CCD0}"/>
              </a:ext>
            </a:extLst>
          </p:cNvPr>
          <p:cNvSpPr/>
          <p:nvPr/>
        </p:nvSpPr>
        <p:spPr>
          <a:xfrm>
            <a:off x="989436" y="2033196"/>
            <a:ext cx="10364364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Faz guerra e destrói 3 reinos dos 10 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Fala grandes coisas, com astúcia;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Se torna mais forte que os 7 reinos que restaram;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r>
              <a:rPr lang="pt-BR" sz="1600" b="1" dirty="0">
                <a:solidFill>
                  <a:srgbClr val="FFC000"/>
                </a:solidFill>
              </a:rPr>
              <a:t>Justiniano Imperador da Roma Oriental (Império Bizantino)</a:t>
            </a:r>
            <a:br>
              <a:rPr lang="pt-BR" sz="1600" b="1" dirty="0"/>
            </a:br>
            <a:r>
              <a:rPr lang="pt-BR" sz="1400" b="1" dirty="0"/>
              <a:t>I</a:t>
            </a:r>
            <a:r>
              <a:rPr lang="pt-BR" sz="1400" dirty="0"/>
              <a:t>nfluenciado pelos pensamentos religiosos de seu tempo, Justiniano procurou usar a religião para unir o mundo oriental e ocidental. Como desejava uma igreja unificada para servir de apoio ao seu governo, Justiniano interveio diversas vezes nas questões religiosas. </a:t>
            </a:r>
            <a:r>
              <a:rPr lang="pt-BR" sz="1400" dirty="0">
                <a:solidFill>
                  <a:srgbClr val="FFC000"/>
                </a:solidFill>
              </a:rPr>
              <a:t>Para manter o apoio do papa</a:t>
            </a:r>
            <a:r>
              <a:rPr lang="pt-BR" sz="1400" dirty="0"/>
              <a:t>, procurou conciliar os ideais monofisistas com a ortodoxia defendida pela Igreja.</a:t>
            </a:r>
          </a:p>
          <a:p>
            <a:endParaRPr lang="pt-BR" sz="1400" b="1" dirty="0"/>
          </a:p>
          <a:p>
            <a:r>
              <a:rPr lang="pt-BR" sz="1400" dirty="0">
                <a:solidFill>
                  <a:schemeClr val="accent4"/>
                </a:solidFill>
              </a:rPr>
              <a:t>Na Europa ocidental, por outro lado, a ideia de uma igreja universal ligada ao imperador de Constantinopla foi substituída por outra na qual a sé de Roma era suprema.</a:t>
            </a:r>
            <a:r>
              <a:rPr lang="pt-BR" sz="1400" baseline="30000" dirty="0">
                <a:solidFill>
                  <a:schemeClr val="accent4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</a:t>
            </a:r>
            <a:r>
              <a:rPr lang="pt-BR" sz="1400" baseline="30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77]</a:t>
            </a:r>
            <a:r>
              <a:rPr lang="pt-BR" sz="1400" dirty="0"/>
              <a:t> </a:t>
            </a:r>
            <a:r>
              <a:rPr lang="pt-BR" sz="1400" i="1" dirty="0"/>
              <a:t>"Ser membro de uma igreja universal substituiu a cidadania num império universal. Por toda a Europa, da Itália à Irlanda, uma nova sociedade centrada no cristianismo estava se formando"</a:t>
            </a:r>
            <a:r>
              <a:rPr lang="pt-BR" sz="1400" dirty="0"/>
              <a:t>.</a:t>
            </a:r>
            <a:r>
              <a:rPr lang="pt-BR" sz="1400" baseline="300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[78]</a:t>
            </a:r>
            <a:r>
              <a:rPr lang="pt-BR" sz="1400" dirty="0"/>
              <a:t> 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A </a:t>
            </a:r>
            <a:r>
              <a:rPr lang="pt-BR" sz="1400" dirty="0">
                <a:solidFill>
                  <a:schemeClr val="accent4"/>
                </a:solidFill>
                <a:hlinkClick r:id="rId5" tooltip="Igreja Católica Apostólica Roman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Igreja ocidental</a:t>
            </a:r>
            <a:r>
              <a:rPr lang="pt-BR" sz="1400" dirty="0">
                <a:solidFill>
                  <a:schemeClr val="accent4"/>
                </a:solidFill>
              </a:rPr>
              <a:t> passou então a enfatizar o termo "católica" em sua identidade, uma afirmação de sua universalidade</a:t>
            </a:r>
            <a:r>
              <a:rPr lang="pt-BR" sz="1400" dirty="0"/>
              <a:t>, enquanto que a </a:t>
            </a:r>
            <a:r>
              <a:rPr lang="pt-BR" sz="1400" dirty="0">
                <a:hlinkClick r:id="rId6" tooltip="Igreja Ortodox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oriental</a:t>
            </a:r>
            <a:r>
              <a:rPr lang="pt-BR" sz="1400" dirty="0"/>
              <a:t> passou a enfatizar o termo "ortodoxa", afirmando sua defesa dos verdadeiros ensinamentos de Jesus. Ambas reivindicam a honra de serem a única continuação de uma </a:t>
            </a:r>
            <a:r>
              <a:rPr lang="pt-BR" sz="14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igreja calcedoniana unida</a:t>
            </a:r>
            <a:r>
              <a:rPr lang="pt-BR" sz="1400" dirty="0"/>
              <a:t>, cujas doutrinas centrais seriam mantidas muito depois por muitas das igrejas que emergiriam da </a:t>
            </a:r>
            <a:r>
              <a:rPr lang="pt-BR" sz="1400" dirty="0">
                <a:hlinkClick r:id="rId8" tooltip="Reforma Protestant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Reforma Protestante</a:t>
            </a:r>
            <a:r>
              <a:rPr lang="pt-BR" sz="1400" dirty="0"/>
              <a:t>, incluindo o </a:t>
            </a:r>
            <a:r>
              <a:rPr lang="pt-BR" sz="1400" dirty="0">
                <a:hlinkClick r:id="rId9" tooltip="Luteranism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luteranismo</a:t>
            </a:r>
            <a:r>
              <a:rPr lang="pt-BR" sz="1400" dirty="0"/>
              <a:t> e o </a:t>
            </a:r>
            <a:r>
              <a:rPr lang="pt-BR" sz="1400" dirty="0">
                <a:hlinkClick r:id="rId10" tooltip="Anglicanism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anglicanismo</a:t>
            </a:r>
            <a:r>
              <a:rPr lang="pt-BR" sz="1400" dirty="0"/>
              <a:t>. </a:t>
            </a:r>
          </a:p>
          <a:p>
            <a:endParaRPr lang="pt-BR" sz="1400" dirty="0"/>
          </a:p>
          <a:p>
            <a:r>
              <a:rPr lang="pt-BR" sz="1400" dirty="0" err="1">
                <a:solidFill>
                  <a:schemeClr val="accent2"/>
                </a:solidFill>
              </a:rPr>
              <a:t>https</a:t>
            </a:r>
            <a:r>
              <a:rPr lang="pt-BR" sz="1400" dirty="0">
                <a:solidFill>
                  <a:schemeClr val="accent2"/>
                </a:solidFill>
              </a:rPr>
              <a:t>://</a:t>
            </a:r>
            <a:r>
              <a:rPr lang="pt-BR" sz="1400" dirty="0" err="1">
                <a:solidFill>
                  <a:schemeClr val="accent2"/>
                </a:solidFill>
              </a:rPr>
              <a:t>www.ebiografia.com</a:t>
            </a:r>
            <a:r>
              <a:rPr lang="pt-BR" sz="1400" dirty="0">
                <a:solidFill>
                  <a:schemeClr val="accent2"/>
                </a:solidFill>
              </a:rPr>
              <a:t>/</a:t>
            </a:r>
            <a:r>
              <a:rPr lang="pt-BR" sz="1400" dirty="0" err="1">
                <a:solidFill>
                  <a:schemeClr val="accent2"/>
                </a:solidFill>
              </a:rPr>
              <a:t>justiniano</a:t>
            </a:r>
            <a:r>
              <a:rPr lang="pt-BR" sz="1400" dirty="0">
                <a:solidFill>
                  <a:schemeClr val="accent2"/>
                </a:solidFill>
              </a:rPr>
              <a:t>/</a:t>
            </a:r>
            <a:br>
              <a:rPr lang="pt-BR" sz="1400" dirty="0">
                <a:solidFill>
                  <a:schemeClr val="accent2"/>
                </a:solidFill>
              </a:rPr>
            </a:br>
            <a:r>
              <a:rPr lang="pt-BR" sz="1400" dirty="0" err="1">
                <a:solidFill>
                  <a:schemeClr val="accent2"/>
                </a:solidFill>
              </a:rPr>
              <a:t>https</a:t>
            </a:r>
            <a:r>
              <a:rPr lang="pt-BR" sz="1400" dirty="0">
                <a:solidFill>
                  <a:schemeClr val="accent2"/>
                </a:solidFill>
              </a:rPr>
              <a:t>://</a:t>
            </a:r>
            <a:r>
              <a:rPr lang="pt-BR" sz="1400" dirty="0" err="1">
                <a:solidFill>
                  <a:schemeClr val="accent2"/>
                </a:solidFill>
              </a:rPr>
              <a:t>pt.wikipedia.org</a:t>
            </a:r>
            <a:r>
              <a:rPr lang="pt-BR" sz="1400" dirty="0">
                <a:solidFill>
                  <a:schemeClr val="accent2"/>
                </a:solidFill>
              </a:rPr>
              <a:t>/</a:t>
            </a:r>
            <a:r>
              <a:rPr lang="pt-BR" sz="1400" dirty="0" err="1">
                <a:solidFill>
                  <a:schemeClr val="accent2"/>
                </a:solidFill>
              </a:rPr>
              <a:t>wiki</a:t>
            </a:r>
            <a:r>
              <a:rPr lang="pt-BR" sz="1400" dirty="0">
                <a:solidFill>
                  <a:schemeClr val="accent2"/>
                </a:solidFill>
              </a:rPr>
              <a:t>/Igreja_estatal_do_Imp%C3%A9rio_Romano</a:t>
            </a:r>
            <a:endParaRPr lang="pt-BR" sz="14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22EB3C-A143-D342-AD0A-35E499CF90A1}"/>
              </a:ext>
            </a:extLst>
          </p:cNvPr>
          <p:cNvSpPr/>
          <p:nvPr/>
        </p:nvSpPr>
        <p:spPr>
          <a:xfrm>
            <a:off x="989436" y="1483365"/>
            <a:ext cx="4915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AS ATIVIDADES DO CHIFRE PEQUENO NA HISTÓRIA</a:t>
            </a:r>
          </a:p>
        </p:txBody>
      </p:sp>
    </p:spTree>
    <p:extLst>
      <p:ext uri="{BB962C8B-B14F-4D97-AF65-F5344CB8AC3E}">
        <p14:creationId xmlns:p14="http://schemas.microsoft.com/office/powerpoint/2010/main" val="5442513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D26AB06-8D4A-F041-B19E-5CF5D8A5CCD0}"/>
              </a:ext>
            </a:extLst>
          </p:cNvPr>
          <p:cNvSpPr/>
          <p:nvPr/>
        </p:nvSpPr>
        <p:spPr>
          <a:xfrm>
            <a:off x="989436" y="2033196"/>
            <a:ext cx="1036436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Faz guerra e destrói 3 reinos dos 10 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Fala grandes coisas, com astúcia;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Se torna mais forte que os 7 reinos que restaram;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r>
              <a:rPr lang="pt-BR" sz="1400" dirty="0"/>
              <a:t>Justiniano, Vitorioso, Pio, Feliz, Renovado, Triunfante, sempre Augusto, a João, Patriarca, e o mais Santo Arcebispo da justa Cidade de Roma: Com honra à Sé Apostólica, e à Vossa Santidade, que é e sempre tem sido lembrada em Nossas orações, tanto agora como anteriormente, e honrando vossa alegria, como é próprio no caso de alguém que é considerado como um pai, Nós nos apressamos em trazer ao conhecimento de Vossa Santidade tudo o que esteja relacionado com a condição da Igreja, uma vez que sempre tivemos o maior desejo de preservar </a:t>
            </a:r>
            <a:r>
              <a:rPr lang="pt-BR" sz="1400" i="1" dirty="0"/>
              <a:t>a unidade da Sé Apostólica</a:t>
            </a:r>
            <a:r>
              <a:rPr lang="pt-BR" sz="1400" dirty="0"/>
              <a:t>, e a condição das Santas Igrejas de Deus, como elas existem no tempo presente, para que permaneçam sem distúrbios ou oposições. </a:t>
            </a:r>
            <a:r>
              <a:rPr lang="pt-BR" sz="1400" dirty="0">
                <a:solidFill>
                  <a:schemeClr val="accent4"/>
                </a:solidFill>
              </a:rPr>
              <a:t>Portanto, Nós Nos empenhamos em </a:t>
            </a:r>
            <a:r>
              <a:rPr lang="pt-BR" sz="1400" i="1" dirty="0">
                <a:solidFill>
                  <a:schemeClr val="accent4"/>
                </a:solidFill>
              </a:rPr>
              <a:t>unir todos os sacerdotes do Oriente e sujeitá-los à Sé de Vossa Santidade</a:t>
            </a:r>
            <a:r>
              <a:rPr lang="pt-BR" sz="1400" dirty="0"/>
              <a:t>, e, em consequência das questões levantadas presentemente, embora elas sejam evidentes e livres de qualquer dúvida, e, de acordo com a doutrina da vossa Sé Apostólica, são observadas constantemente com firmeza e pregadas por todos os sacerdotes, Nós ainda consideramos necessário que elas sejam trazidas à atenção de Vossa Santidade. Pois não permitimos que nada que diga respeito à condição da Igreja, embora o que cause as dificuldades seja claro e livre de dúvida, seja discutido sem que seja trazido ao conhecimento de Vossa Santidade, porque </a:t>
            </a:r>
            <a:r>
              <a:rPr lang="pt-BR" sz="1400" dirty="0">
                <a:solidFill>
                  <a:schemeClr val="accent4"/>
                </a:solidFill>
              </a:rPr>
              <a:t>Vós sois </a:t>
            </a:r>
            <a:r>
              <a:rPr lang="pt-BR" sz="1400" i="1" dirty="0">
                <a:solidFill>
                  <a:schemeClr val="accent4"/>
                </a:solidFill>
              </a:rPr>
              <a:t>o cabeça de todas as Santas Igrejas</a:t>
            </a:r>
            <a:r>
              <a:rPr lang="pt-BR" sz="1400" dirty="0">
                <a:solidFill>
                  <a:schemeClr val="accent4"/>
                </a:solidFill>
              </a:rPr>
              <a:t>, pois Nós Nos empenharemos de todas as formas (como já mencionado) para </a:t>
            </a:r>
            <a:r>
              <a:rPr lang="pt-BR" sz="1400" i="1" dirty="0">
                <a:solidFill>
                  <a:schemeClr val="accent4"/>
                </a:solidFill>
              </a:rPr>
              <a:t>aumentar a honra e a autoridade da Vossa Sé</a:t>
            </a:r>
            <a:r>
              <a:rPr lang="pt-BR" sz="1400" dirty="0"/>
              <a:t>.</a:t>
            </a:r>
            <a:r>
              <a:rPr lang="pt-BR" sz="1400" baseline="30000" dirty="0">
                <a:hlinkClick r:id="rId3" tooltip="Ver nota de rodapé"/>
              </a:rPr>
              <a:t>64</a:t>
            </a:r>
            <a:endParaRPr lang="pt-BR" sz="1200" dirty="0"/>
          </a:p>
          <a:p>
            <a:r>
              <a:rPr lang="pt-BR" sz="1400" i="1" dirty="0">
                <a:solidFill>
                  <a:schemeClr val="accent2"/>
                </a:solidFill>
              </a:rPr>
              <a:t>The </a:t>
            </a:r>
            <a:r>
              <a:rPr lang="pt-BR" sz="1400" i="1" dirty="0" err="1">
                <a:solidFill>
                  <a:schemeClr val="accent2"/>
                </a:solidFill>
              </a:rPr>
              <a:t>Code</a:t>
            </a:r>
            <a:r>
              <a:rPr lang="pt-BR" sz="1400" i="1" dirty="0">
                <a:solidFill>
                  <a:schemeClr val="accent2"/>
                </a:solidFill>
              </a:rPr>
              <a:t> </a:t>
            </a:r>
            <a:r>
              <a:rPr lang="pt-BR" sz="1400" i="1" dirty="0" err="1">
                <a:solidFill>
                  <a:schemeClr val="accent2"/>
                </a:solidFill>
              </a:rPr>
              <a:t>of</a:t>
            </a:r>
            <a:r>
              <a:rPr lang="pt-BR" sz="1400" i="1" dirty="0">
                <a:solidFill>
                  <a:schemeClr val="accent2"/>
                </a:solidFill>
              </a:rPr>
              <a:t> </a:t>
            </a:r>
            <a:r>
              <a:rPr lang="pt-BR" sz="1400" i="1" dirty="0" err="1">
                <a:solidFill>
                  <a:schemeClr val="accent2"/>
                </a:solidFill>
              </a:rPr>
              <a:t>Justinian</a:t>
            </a:r>
            <a:r>
              <a:rPr lang="pt-BR" sz="1400" dirty="0">
                <a:solidFill>
                  <a:schemeClr val="accent2"/>
                </a:solidFill>
              </a:rPr>
              <a:t>, 2ª ed., livro 1, título 1. Republicado em S. P. Scott, </a:t>
            </a:r>
            <a:r>
              <a:rPr lang="pt-BR" sz="1400" i="1" dirty="0">
                <a:solidFill>
                  <a:schemeClr val="accent2"/>
                </a:solidFill>
              </a:rPr>
              <a:t>The Civil Law</a:t>
            </a:r>
            <a:r>
              <a:rPr lang="pt-BR" sz="1400" dirty="0">
                <a:solidFill>
                  <a:schemeClr val="accent2"/>
                </a:solidFill>
              </a:rPr>
              <a:t> (Cincinnati: Central </a:t>
            </a:r>
            <a:r>
              <a:rPr lang="pt-BR" sz="1400" dirty="0" err="1">
                <a:solidFill>
                  <a:schemeClr val="accent2"/>
                </a:solidFill>
              </a:rPr>
              <a:t>Trust</a:t>
            </a:r>
            <a:r>
              <a:rPr lang="pt-BR" sz="1400" dirty="0">
                <a:solidFill>
                  <a:schemeClr val="accent2"/>
                </a:solidFill>
              </a:rPr>
              <a:t> </a:t>
            </a:r>
            <a:r>
              <a:rPr lang="pt-BR" sz="1400" dirty="0" err="1">
                <a:solidFill>
                  <a:schemeClr val="accent2"/>
                </a:solidFill>
              </a:rPr>
              <a:t>Company</a:t>
            </a:r>
            <a:r>
              <a:rPr lang="pt-BR" sz="1400" dirty="0">
                <a:solidFill>
                  <a:schemeClr val="accent2"/>
                </a:solidFill>
              </a:rPr>
              <a:t>, s.d.), 12:11-12 (grifos acrescentados).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22EB3C-A143-D342-AD0A-35E499CF90A1}"/>
              </a:ext>
            </a:extLst>
          </p:cNvPr>
          <p:cNvSpPr/>
          <p:nvPr/>
        </p:nvSpPr>
        <p:spPr>
          <a:xfrm>
            <a:off x="989436" y="1483365"/>
            <a:ext cx="4915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AS ATIVIDADES DO CHIFRE PEQUENO NA HISTÓRIA</a:t>
            </a:r>
          </a:p>
        </p:txBody>
      </p:sp>
    </p:spTree>
    <p:extLst>
      <p:ext uri="{BB962C8B-B14F-4D97-AF65-F5344CB8AC3E}">
        <p14:creationId xmlns:p14="http://schemas.microsoft.com/office/powerpoint/2010/main" val="20577241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D26AB06-8D4A-F041-B19E-5CF5D8A5CCD0}"/>
              </a:ext>
            </a:extLst>
          </p:cNvPr>
          <p:cNvSpPr/>
          <p:nvPr/>
        </p:nvSpPr>
        <p:spPr>
          <a:xfrm>
            <a:off x="989436" y="2033196"/>
            <a:ext cx="10364364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Faz guerra contra os santos do Altíssimo;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Destruirá os santos do Altíssimo;</a:t>
            </a:r>
          </a:p>
          <a:p>
            <a:endParaRPr lang="pt-BR" dirty="0"/>
          </a:p>
          <a:p>
            <a:r>
              <a:rPr lang="pt-BR" sz="1600" dirty="0">
                <a:solidFill>
                  <a:srgbClr val="FFC000"/>
                </a:solidFill>
              </a:rPr>
              <a:t>Valdenses</a:t>
            </a:r>
            <a:r>
              <a:rPr lang="pt-BR" sz="1600" dirty="0"/>
              <a:t> – um grupo que surgiu por volta de 1173 em Lyon na França (seguidores de Pedro Valdo).</a:t>
            </a:r>
            <a:br>
              <a:rPr lang="pt-BR" sz="1600" dirty="0"/>
            </a:br>
            <a:r>
              <a:rPr lang="pt-BR" sz="1600" dirty="0"/>
              <a:t>Os ensinamentos valdenses entraram rapidamente em conflito com a Igreja Católica. </a:t>
            </a:r>
            <a:r>
              <a:rPr lang="pt-BR" sz="1600" dirty="0">
                <a:solidFill>
                  <a:srgbClr val="FFC000"/>
                </a:solidFill>
              </a:rPr>
              <a:t>Em 1215, os valdenses foram declarados heréticos e sujeitos a intensa perseguição; o grupo quase foi aniquilado no século XVII </a:t>
            </a:r>
            <a:r>
              <a:rPr lang="pt-BR" sz="1600" dirty="0"/>
              <a:t>e foi confrontado com discriminação organizada nos séculos que se seguiram. </a:t>
            </a:r>
          </a:p>
          <a:p>
            <a:endParaRPr lang="pt-BR" sz="1600" dirty="0">
              <a:solidFill>
                <a:schemeClr val="accent2"/>
              </a:solidFill>
            </a:endParaRPr>
          </a:p>
          <a:p>
            <a:r>
              <a:rPr lang="pt-BR" sz="1600" dirty="0"/>
              <a:t>A Igreja Católica via os valdenses como </a:t>
            </a:r>
            <a:r>
              <a:rPr lang="pt-BR" sz="1600" dirty="0" err="1"/>
              <a:t>não-ortodoxos</a:t>
            </a:r>
            <a:r>
              <a:rPr lang="pt-BR" sz="1600" dirty="0"/>
              <a:t>, e em 1184, no </a:t>
            </a:r>
            <a:r>
              <a:rPr lang="pt-BR" sz="1600" dirty="0">
                <a:hlinkClick r:id="rId3" tooltip="Sínodo de Viena (página não existe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Sínodo de Viena</a:t>
            </a:r>
            <a:r>
              <a:rPr lang="pt-BR" sz="1600" dirty="0"/>
              <a:t>, sobre o comando do </a:t>
            </a:r>
            <a:r>
              <a:rPr lang="pt-BR" sz="16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Papa Lúcio III</a:t>
            </a:r>
            <a:r>
              <a:rPr lang="pt-BR" sz="1600" dirty="0"/>
              <a:t>, </a:t>
            </a:r>
            <a:r>
              <a:rPr lang="pt-BR" sz="1600" dirty="0">
                <a:hlinkClick r:id="rId5" tooltip="Pedro Vald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Pedro Valdo</a:t>
            </a:r>
            <a:r>
              <a:rPr lang="pt-BR" sz="1600" dirty="0"/>
              <a:t> e seu movimento foram excomungados. </a:t>
            </a:r>
            <a:r>
              <a:rPr lang="pt-BR" sz="1600" dirty="0">
                <a:hlinkClick r:id="rId6" tooltip="Papa Inocêncio II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Papa Inocêncio III</a:t>
            </a:r>
            <a:r>
              <a:rPr lang="pt-BR" sz="1600" dirty="0"/>
              <a:t> foi além, no </a:t>
            </a:r>
            <a:r>
              <a:rPr lang="pt-BR" sz="1600" dirty="0">
                <a:hlinkClick r:id="rId7" tooltip="Rio da Prat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Quarto Concílio de Latrão</a:t>
            </a:r>
            <a:r>
              <a:rPr lang="pt-BR" sz="1600" dirty="0"/>
              <a:t> </a:t>
            </a:r>
            <a:r>
              <a:rPr lang="pt-BR" sz="1600" dirty="0">
                <a:solidFill>
                  <a:schemeClr val="accent4"/>
                </a:solidFill>
              </a:rPr>
              <a:t>em 1215, no qual oficialmente denunciou os valdenses como uma seita </a:t>
            </a:r>
            <a:r>
              <a:rPr lang="pt-BR" sz="1600" dirty="0">
                <a:solidFill>
                  <a:schemeClr val="accent4"/>
                </a:solidFill>
                <a:hlinkClick r:id="rId8" tooltip="Heresi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herética</a:t>
            </a:r>
            <a:r>
              <a:rPr lang="pt-BR" sz="1600" dirty="0">
                <a:solidFill>
                  <a:schemeClr val="accent4"/>
                </a:solidFill>
              </a:rPr>
              <a:t>. Em 1211, mais de 80 valdenses foram queimados como heréticos em </a:t>
            </a:r>
            <a:r>
              <a:rPr lang="pt-BR" sz="1600" dirty="0">
                <a:solidFill>
                  <a:schemeClr val="accent4"/>
                </a:solidFill>
                <a:hlinkClick r:id="rId9" tooltip="Estrasburg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Estrasburgo</a:t>
            </a:r>
            <a:r>
              <a:rPr lang="pt-BR" sz="1600" dirty="0">
                <a:solidFill>
                  <a:schemeClr val="accent4"/>
                </a:solidFill>
              </a:rPr>
              <a:t>; esta ação inaugurou séculos de perseguição que quase exterminou o movimento.</a:t>
            </a:r>
          </a:p>
          <a:p>
            <a:endParaRPr lang="pt-BR" sz="1400" dirty="0">
              <a:solidFill>
                <a:schemeClr val="accent4"/>
              </a:solidFill>
            </a:endParaRPr>
          </a:p>
          <a:p>
            <a:r>
              <a:rPr lang="pt-BR" sz="1400" b="1" dirty="0"/>
              <a:t>- Massacre de </a:t>
            </a:r>
            <a:r>
              <a:rPr lang="pt-BR" sz="1400" b="1" dirty="0" err="1"/>
              <a:t>Mérindol</a:t>
            </a:r>
            <a:r>
              <a:rPr lang="pt-BR" sz="1400" b="1" dirty="0"/>
              <a:t> (1545) * centenas e milhares de mortos</a:t>
            </a:r>
            <a:br>
              <a:rPr lang="pt-BR" sz="1400" b="1" dirty="0"/>
            </a:br>
            <a:r>
              <a:rPr lang="pt-BR" sz="1400" b="1" dirty="0"/>
              <a:t>- Massacre na Calábria (1560) * pastores queimados, valdenses dizimados</a:t>
            </a:r>
            <a:br>
              <a:rPr lang="pt-BR" sz="1400" b="1" dirty="0"/>
            </a:br>
            <a:r>
              <a:rPr lang="pt-BR" sz="1400" b="1" dirty="0"/>
              <a:t>- A Páscoa de </a:t>
            </a:r>
            <a:r>
              <a:rPr lang="pt-BR" sz="1400" b="1" dirty="0" err="1"/>
              <a:t>Piemonte</a:t>
            </a:r>
            <a:r>
              <a:rPr lang="pt-BR" sz="1400" b="1" dirty="0"/>
              <a:t> (1655) * assistir a missa ou se retirarem das terras</a:t>
            </a:r>
          </a:p>
          <a:p>
            <a:endParaRPr lang="pt-BR" sz="1400" b="1" dirty="0"/>
          </a:p>
          <a:p>
            <a:endParaRPr lang="pt-BR" sz="1400" b="1" dirty="0"/>
          </a:p>
          <a:p>
            <a:endParaRPr lang="pt-BR" sz="1400" dirty="0">
              <a:solidFill>
                <a:schemeClr val="accent4"/>
              </a:solidFill>
            </a:endParaRPr>
          </a:p>
          <a:p>
            <a:endParaRPr lang="pt-BR" sz="14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22EB3C-A143-D342-AD0A-35E499CF90A1}"/>
              </a:ext>
            </a:extLst>
          </p:cNvPr>
          <p:cNvSpPr/>
          <p:nvPr/>
        </p:nvSpPr>
        <p:spPr>
          <a:xfrm>
            <a:off x="989436" y="1483365"/>
            <a:ext cx="4915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AS ATIVIDADES DO CHIFRE PEQUENO NA HISTÓRIA</a:t>
            </a:r>
          </a:p>
        </p:txBody>
      </p:sp>
    </p:spTree>
    <p:extLst>
      <p:ext uri="{BB962C8B-B14F-4D97-AF65-F5344CB8AC3E}">
        <p14:creationId xmlns:p14="http://schemas.microsoft.com/office/powerpoint/2010/main" val="4302647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D26AB06-8D4A-F041-B19E-5CF5D8A5CCD0}"/>
              </a:ext>
            </a:extLst>
          </p:cNvPr>
          <p:cNvSpPr/>
          <p:nvPr/>
        </p:nvSpPr>
        <p:spPr>
          <a:xfrm>
            <a:off x="989436" y="2033196"/>
            <a:ext cx="10364364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Faz guerra contra os santos do Altíssimo;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Destruirá os santos do Altíssimo;</a:t>
            </a:r>
          </a:p>
          <a:p>
            <a:endParaRPr lang="pt-BR" sz="1600" dirty="0">
              <a:solidFill>
                <a:srgbClr val="FFC000"/>
              </a:solidFill>
            </a:endParaRPr>
          </a:p>
          <a:p>
            <a:r>
              <a:rPr lang="pt-BR" sz="1600" dirty="0">
                <a:solidFill>
                  <a:srgbClr val="FFC000"/>
                </a:solidFill>
              </a:rPr>
              <a:t>Albigenses</a:t>
            </a:r>
            <a:r>
              <a:rPr lang="pt-BR" sz="1600" dirty="0"/>
              <a:t> – As cruzadas Albigenses foi um conflito armado ocorrido em 1209 e 1244, por iniciativa do </a:t>
            </a:r>
            <a:r>
              <a:rPr lang="pt-BR" sz="1600" dirty="0">
                <a:hlinkClick r:id="rId3" tooltip="Papa Inocêncio II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papa Inocêncio III</a:t>
            </a:r>
            <a:r>
              <a:rPr lang="pt-BR" sz="1600" dirty="0"/>
              <a:t> com o apoio da </a:t>
            </a:r>
            <a:r>
              <a:rPr lang="pt-BR" sz="1600" dirty="0">
                <a:hlinkClick r:id="rId4" tooltip="Dinastia capetian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dinastia capetiana</a:t>
            </a:r>
            <a:r>
              <a:rPr lang="pt-BR" sz="1600" dirty="0"/>
              <a:t> (reis da França na época), </a:t>
            </a:r>
            <a:r>
              <a:rPr lang="pt-BR" sz="1600" dirty="0">
                <a:solidFill>
                  <a:schemeClr val="accent4"/>
                </a:solidFill>
              </a:rPr>
              <a:t>com o fim de reduzir pela força o </a:t>
            </a:r>
            <a:r>
              <a:rPr lang="pt-BR" sz="1600" dirty="0">
                <a:solidFill>
                  <a:schemeClr val="accent4"/>
                </a:solidFill>
                <a:hlinkClick r:id="rId5" tooltip="Catarism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catarismo</a:t>
            </a:r>
            <a:r>
              <a:rPr lang="pt-BR" sz="1600" dirty="0">
                <a:solidFill>
                  <a:schemeClr val="accent4"/>
                </a:solidFill>
              </a:rPr>
              <a:t>, um movimento religioso qualificado como </a:t>
            </a:r>
            <a:r>
              <a:rPr lang="pt-BR" sz="1600" dirty="0">
                <a:solidFill>
                  <a:schemeClr val="accent4"/>
                </a:solidFill>
                <a:hlinkClick r:id="rId6" tooltip="Heresi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heresia</a:t>
            </a:r>
            <a:r>
              <a:rPr lang="pt-BR" sz="1600" dirty="0">
                <a:solidFill>
                  <a:schemeClr val="accent4"/>
                </a:solidFill>
              </a:rPr>
              <a:t> pela </a:t>
            </a:r>
            <a:r>
              <a:rPr lang="pt-BR" sz="1600" dirty="0">
                <a:solidFill>
                  <a:schemeClr val="accent4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Igreja Católica</a:t>
            </a:r>
            <a:r>
              <a:rPr lang="pt-BR" sz="1600" dirty="0"/>
              <a:t>. </a:t>
            </a:r>
            <a:endParaRPr lang="pt-BR" sz="1400" b="1" dirty="0"/>
          </a:p>
          <a:p>
            <a:endParaRPr lang="pt-BR" sz="1400" b="1" dirty="0"/>
          </a:p>
          <a:p>
            <a:r>
              <a:rPr lang="pt-BR" sz="1600" dirty="0">
                <a:solidFill>
                  <a:srgbClr val="FFC000"/>
                </a:solidFill>
              </a:rPr>
              <a:t>Huguenotes</a:t>
            </a:r>
            <a:r>
              <a:rPr lang="pt-BR" sz="1600" dirty="0"/>
              <a:t> – </a:t>
            </a:r>
            <a:r>
              <a:rPr lang="pt-BR" sz="1600" b="1" dirty="0"/>
              <a:t>Huguenotes</a:t>
            </a:r>
            <a:r>
              <a:rPr lang="pt-BR" sz="1600" dirty="0"/>
              <a:t> eram os </a:t>
            </a:r>
            <a:r>
              <a:rPr lang="pt-BR" sz="1600" dirty="0">
                <a:hlinkClick r:id="rId8" tooltip="Protestantism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protestantes</a:t>
            </a:r>
            <a:r>
              <a:rPr lang="pt-BR" sz="1600" dirty="0"/>
              <a:t> franceses durante as </a:t>
            </a:r>
            <a:r>
              <a:rPr lang="pt-BR" sz="1600" dirty="0">
                <a:hlinkClick r:id="rId9" tooltip="Guerras religiosas na Franç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guerras religiosas na França</a:t>
            </a:r>
            <a:r>
              <a:rPr lang="pt-BR" sz="1600" dirty="0"/>
              <a:t> (segunda metade do século XVI). Cerca de 300 000 deles deixaram a França, após as </a:t>
            </a:r>
            <a:r>
              <a:rPr lang="pt-BR" sz="1600" i="1" dirty="0">
                <a:hlinkClick r:id="rId10" tooltip="Dragonnades (página não existe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dragonnades</a:t>
            </a:r>
            <a:r>
              <a:rPr lang="pt-BR" sz="1600" dirty="0"/>
              <a:t> (perseguições contra as comunidades protestantes, sob </a:t>
            </a:r>
            <a:r>
              <a:rPr lang="pt-BR" sz="1600" dirty="0">
                <a:hlinkClick r:id="rId11" tooltip="Luís XIV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Luís XIV</a:t>
            </a:r>
            <a:r>
              <a:rPr lang="pt-BR" sz="1600" dirty="0"/>
              <a:t>). As </a:t>
            </a:r>
            <a:r>
              <a:rPr lang="pt-BR" sz="1600" dirty="0">
                <a:hlinkClick r:id="rId12" tooltip="Guerras Religiosas Francesa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guerras religiosas em França</a:t>
            </a:r>
            <a:r>
              <a:rPr lang="pt-BR" sz="1600" dirty="0"/>
              <a:t> começaram com um </a:t>
            </a:r>
            <a:r>
              <a:rPr lang="pt-BR" sz="1600" dirty="0">
                <a:hlinkClick r:id="rId13" tooltip="Massacre de Vass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massacre de 1 000 huguenotes</a:t>
            </a:r>
            <a:r>
              <a:rPr lang="pt-BR" sz="1600" dirty="0"/>
              <a:t> em </a:t>
            </a:r>
            <a:r>
              <a:rPr lang="pt-BR" sz="1600" dirty="0">
                <a:hlinkClick r:id="rId14" tooltip="Vass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Vassy</a:t>
            </a:r>
            <a:r>
              <a:rPr lang="pt-BR" sz="1600" dirty="0"/>
              <a:t> a 1 de Março de 1562. Em 1572, milhares de huguenotes foram mortos no </a:t>
            </a:r>
            <a:r>
              <a:rPr lang="pt-BR" sz="1600" dirty="0">
                <a:hlinkClick r:id="rId15" tooltip="Massacre da noite de São Bartolome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massacre da noite de São Bartolomeu</a:t>
            </a:r>
            <a:r>
              <a:rPr lang="pt-BR" sz="1600" dirty="0"/>
              <a:t>, e a anistia foi concedida no ano seguinte.</a:t>
            </a:r>
          </a:p>
          <a:p>
            <a:endParaRPr lang="pt-BR" sz="1600" b="1" dirty="0"/>
          </a:p>
          <a:p>
            <a:r>
              <a:rPr lang="pt-BR" sz="1600" dirty="0">
                <a:solidFill>
                  <a:schemeClr val="accent4"/>
                </a:solidFill>
              </a:rPr>
              <a:t>Inquisição</a:t>
            </a:r>
            <a:r>
              <a:rPr lang="pt-BR" sz="1600" b="1" dirty="0"/>
              <a:t> - </a:t>
            </a:r>
            <a:r>
              <a:rPr lang="pt-BR" sz="1600" dirty="0"/>
              <a:t>A </a:t>
            </a:r>
            <a:r>
              <a:rPr lang="pt-BR" sz="1600" b="1" dirty="0"/>
              <a:t>Inquisição,</a:t>
            </a:r>
            <a:r>
              <a:rPr lang="pt-BR" sz="1600" dirty="0"/>
              <a:t> ou </a:t>
            </a:r>
            <a:r>
              <a:rPr lang="pt-BR" sz="1600" b="1" dirty="0"/>
              <a:t>Santa Inquisição</a:t>
            </a:r>
            <a:r>
              <a:rPr lang="pt-BR" sz="1600" dirty="0"/>
              <a:t> foi</a:t>
            </a:r>
            <a:r>
              <a:rPr lang="pt-BR" sz="1600" baseline="30000" dirty="0"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[1]</a:t>
            </a:r>
            <a:r>
              <a:rPr lang="pt-BR" sz="1600" dirty="0"/>
              <a:t> um grupo de instituições dentro do </a:t>
            </a:r>
            <a:r>
              <a:rPr lang="pt-BR" sz="1600" dirty="0">
                <a:hlinkClick r:id="rId17" tooltip="Sistema jurídic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sistema jurídico</a:t>
            </a:r>
            <a:r>
              <a:rPr lang="pt-BR" sz="1600" dirty="0"/>
              <a:t> da </a:t>
            </a:r>
            <a:r>
              <a:rPr lang="pt-BR" sz="1600" dirty="0">
                <a:hlinkClick r:id="rId18" tooltip="Igreja Católica Roman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Igreja Católica Romana</a:t>
            </a:r>
            <a:r>
              <a:rPr lang="pt-BR" sz="1600" dirty="0"/>
              <a:t> cujo objetivo era combater a </a:t>
            </a:r>
            <a:r>
              <a:rPr lang="pt-BR" sz="1600" dirty="0">
                <a:hlinkClick r:id="rId6" tooltip="Heresi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heresia</a:t>
            </a:r>
            <a:r>
              <a:rPr lang="pt-BR" sz="1600" dirty="0"/>
              <a:t>, </a:t>
            </a:r>
            <a:r>
              <a:rPr lang="pt-BR" sz="1600" dirty="0">
                <a:hlinkClick r:id="rId19" tooltip="Blasfémi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blasfémia</a:t>
            </a:r>
            <a:r>
              <a:rPr lang="pt-BR" sz="1600" dirty="0"/>
              <a:t>, </a:t>
            </a:r>
            <a:r>
              <a:rPr lang="pt-BR" sz="1600" dirty="0">
                <a:hlinkClick r:id="rId20" tooltip="Bruxari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bruxaria</a:t>
            </a:r>
            <a:r>
              <a:rPr lang="pt-BR" sz="1600" dirty="0"/>
              <a:t> e costumes considerados desviantes. Violência, tortura, ou a simples ameaça da sua aplicação, foram usadas pela Inquisição para extrair confissões dos hereges.</a:t>
            </a:r>
            <a:r>
              <a:rPr lang="pt-BR" sz="1600" baseline="30000" dirty="0"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[2]</a:t>
            </a:r>
            <a:r>
              <a:rPr lang="pt-BR" sz="1600" dirty="0"/>
              <a:t> Começou no século XII na </a:t>
            </a:r>
            <a:r>
              <a:rPr lang="pt-BR" sz="1600" dirty="0">
                <a:hlinkClick r:id="rId22" tooltip="Franç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França</a:t>
            </a:r>
            <a:r>
              <a:rPr lang="pt-BR" sz="1600" dirty="0"/>
              <a:t> para combater as dissidências religiosas, em particular, em relação aos </a:t>
            </a:r>
            <a:r>
              <a:rPr lang="pt-BR" sz="1600" dirty="0">
                <a:hlinkClick r:id="rId23" tooltip="Cátaro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cátaros</a:t>
            </a:r>
            <a:r>
              <a:rPr lang="pt-BR" sz="1600" dirty="0"/>
              <a:t> e </a:t>
            </a:r>
            <a:r>
              <a:rPr lang="pt-BR" sz="1600" dirty="0"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valdenses</a:t>
            </a:r>
            <a:r>
              <a:rPr lang="pt-BR" sz="1600" dirty="0"/>
              <a:t>.</a:t>
            </a:r>
            <a:endParaRPr lang="pt-BR" sz="1600" b="1" dirty="0"/>
          </a:p>
          <a:p>
            <a:endParaRPr lang="pt-BR" sz="1400" dirty="0">
              <a:solidFill>
                <a:schemeClr val="accent4"/>
              </a:solidFill>
            </a:endParaRPr>
          </a:p>
          <a:p>
            <a:endParaRPr lang="pt-BR" sz="14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22EB3C-A143-D342-AD0A-35E499CF90A1}"/>
              </a:ext>
            </a:extLst>
          </p:cNvPr>
          <p:cNvSpPr/>
          <p:nvPr/>
        </p:nvSpPr>
        <p:spPr>
          <a:xfrm>
            <a:off x="989436" y="1483365"/>
            <a:ext cx="4915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AS ATIVIDADES DO CHIFRE PEQUENO NA HISTÓRIA</a:t>
            </a:r>
          </a:p>
        </p:txBody>
      </p:sp>
    </p:spTree>
    <p:extLst>
      <p:ext uri="{BB962C8B-B14F-4D97-AF65-F5344CB8AC3E}">
        <p14:creationId xmlns:p14="http://schemas.microsoft.com/office/powerpoint/2010/main" val="29845541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D26AB06-8D4A-F041-B19E-5CF5D8A5CCD0}"/>
              </a:ext>
            </a:extLst>
          </p:cNvPr>
          <p:cNvSpPr/>
          <p:nvPr/>
        </p:nvSpPr>
        <p:spPr>
          <a:xfrm>
            <a:off x="989436" y="2033196"/>
            <a:ext cx="103643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Proferirá palavras contra Deus (blasfêmia);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Mudará os tempos e a Lei de Deus;</a:t>
            </a:r>
          </a:p>
          <a:p>
            <a:endParaRPr lang="pt-BR" dirty="0"/>
          </a:p>
          <a:p>
            <a:endParaRPr lang="pt-BR" sz="1600" dirty="0">
              <a:solidFill>
                <a:srgbClr val="FFC000"/>
              </a:solidFill>
            </a:endParaRPr>
          </a:p>
          <a:p>
            <a:endParaRPr lang="pt-BR" sz="14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22EB3C-A143-D342-AD0A-35E499CF90A1}"/>
              </a:ext>
            </a:extLst>
          </p:cNvPr>
          <p:cNvSpPr/>
          <p:nvPr/>
        </p:nvSpPr>
        <p:spPr>
          <a:xfrm>
            <a:off x="989436" y="1483365"/>
            <a:ext cx="4915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AS ATIVIDADES DO CHIFRE PEQUENO NA HISTÓRIA</a:t>
            </a:r>
          </a:p>
        </p:txBody>
      </p:sp>
      <p:pic>
        <p:nvPicPr>
          <p:cNvPr id="8" name="Imagem 7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645EAC79-31AF-A242-B759-66528E1E69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800" y="2845685"/>
            <a:ext cx="4548272" cy="2908460"/>
          </a:xfrm>
          <a:prstGeom prst="rect">
            <a:avLst/>
          </a:prstGeom>
        </p:spPr>
      </p:pic>
      <p:pic>
        <p:nvPicPr>
          <p:cNvPr id="11" name="Imagem 10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D2647AB1-F177-9940-B49D-A8352DA150B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6566" y="2845685"/>
            <a:ext cx="5170598" cy="2408343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B3C3CE35-A126-934C-9FB4-E9C909F732C3}"/>
              </a:ext>
            </a:extLst>
          </p:cNvPr>
          <p:cNvSpPr txBox="1"/>
          <p:nvPr/>
        </p:nvSpPr>
        <p:spPr>
          <a:xfrm>
            <a:off x="1119924" y="5877321"/>
            <a:ext cx="104172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/>
              <a:t>Feyerabend</a:t>
            </a:r>
            <a:r>
              <a:rPr lang="pt-BR" sz="1200" dirty="0"/>
              <a:t>, Henry – Daniel Verso por Verso, Revelações de Deus para os nossos dias, pag. 128,129</a:t>
            </a:r>
          </a:p>
        </p:txBody>
      </p:sp>
    </p:spTree>
    <p:extLst>
      <p:ext uri="{BB962C8B-B14F-4D97-AF65-F5344CB8AC3E}">
        <p14:creationId xmlns:p14="http://schemas.microsoft.com/office/powerpoint/2010/main" val="5882686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A406523-CF4E-5D43-A0A9-C5B86B7B13D2}"/>
              </a:ext>
            </a:extLst>
          </p:cNvPr>
          <p:cNvSpPr txBox="1"/>
          <p:nvPr/>
        </p:nvSpPr>
        <p:spPr>
          <a:xfrm>
            <a:off x="838200" y="1260673"/>
            <a:ext cx="53467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 fórmula de catequese dos Dez Mandamentos proposta pelo </a:t>
            </a:r>
            <a:r>
              <a:rPr lang="pt-BR" dirty="0">
                <a:hlinkClick r:id="rId3" tooltip="Compêndio do Catecismo da Igreja Católic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Compêndio do Catecismo da Igreja Católica</a:t>
            </a:r>
            <a:r>
              <a:rPr lang="pt-BR" dirty="0"/>
              <a:t> é o seguinte:</a:t>
            </a:r>
            <a:r>
              <a:rPr lang="pt-BR" baseline="300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[24]</a:t>
            </a:r>
            <a:r>
              <a:rPr lang="pt-BR" dirty="0"/>
              <a:t> </a:t>
            </a:r>
          </a:p>
          <a:p>
            <a:endParaRPr lang="pt-BR" dirty="0"/>
          </a:p>
          <a:p>
            <a:r>
              <a:rPr lang="pt-BR" sz="1600" dirty="0"/>
              <a:t>1º - Adorar somente a Deus e amá-lo sobre todas as coisas.</a:t>
            </a:r>
          </a:p>
          <a:p>
            <a:r>
              <a:rPr lang="pt-BR" sz="1600" dirty="0">
                <a:solidFill>
                  <a:srgbClr val="FFC000"/>
                </a:solidFill>
              </a:rPr>
              <a:t>2º - Não invocar o Santo Nome de Deus em vão.</a:t>
            </a:r>
          </a:p>
          <a:p>
            <a:r>
              <a:rPr lang="pt-BR" sz="1600" dirty="0">
                <a:solidFill>
                  <a:srgbClr val="FFC000"/>
                </a:solidFill>
              </a:rPr>
              <a:t>3º - Guardar domingos e </a:t>
            </a:r>
            <a:r>
              <a:rPr lang="pt-BR" sz="1600" dirty="0">
                <a:solidFill>
                  <a:srgbClr val="FFC000"/>
                </a:solidFill>
                <a:hlinkClick r:id="rId5" tooltip="Igreja Católic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festas de guarda</a:t>
            </a:r>
            <a:r>
              <a:rPr lang="pt-BR" sz="1600" dirty="0">
                <a:solidFill>
                  <a:srgbClr val="FFC000"/>
                </a:solidFill>
              </a:rPr>
              <a:t>.</a:t>
            </a:r>
          </a:p>
          <a:p>
            <a:r>
              <a:rPr lang="pt-BR" sz="1600" dirty="0"/>
              <a:t>4º - Honrar pai e mãe (e os outros legítimos superiores).</a:t>
            </a:r>
          </a:p>
          <a:p>
            <a:r>
              <a:rPr lang="pt-BR" sz="1600" dirty="0"/>
              <a:t>5º - Não matar (nem causar outro dano, no corpo ou na alma, a si mesmo ou ao próximo).</a:t>
            </a:r>
          </a:p>
          <a:p>
            <a:r>
              <a:rPr lang="pt-BR" sz="1600" dirty="0"/>
              <a:t>6º - Guardar </a:t>
            </a:r>
            <a:r>
              <a:rPr lang="pt-BR" sz="1600" dirty="0">
                <a:hlinkClick r:id="rId6" tooltip="Castida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castidade</a:t>
            </a:r>
            <a:r>
              <a:rPr lang="pt-BR" sz="1600" dirty="0"/>
              <a:t> nas palavras e nas obras.</a:t>
            </a:r>
          </a:p>
          <a:p>
            <a:r>
              <a:rPr lang="pt-BR" sz="1600" dirty="0"/>
              <a:t>7º - Não furtar (nem injustamente reter ou danificar os bens do próximo).</a:t>
            </a:r>
          </a:p>
          <a:p>
            <a:r>
              <a:rPr lang="pt-BR" sz="1600" dirty="0"/>
              <a:t>8º - Não levantar falsos testemunhos.</a:t>
            </a:r>
          </a:p>
          <a:p>
            <a:r>
              <a:rPr lang="pt-BR" sz="1600" dirty="0">
                <a:solidFill>
                  <a:srgbClr val="FFC000"/>
                </a:solidFill>
              </a:rPr>
              <a:t>9º - Guardar castidade nos pensamentos e nos desejos.</a:t>
            </a:r>
          </a:p>
          <a:p>
            <a:r>
              <a:rPr lang="pt-BR" sz="1600" dirty="0">
                <a:solidFill>
                  <a:srgbClr val="FFC000"/>
                </a:solidFill>
              </a:rPr>
              <a:t>10º- Não cobiçar as coisas alheias.</a:t>
            </a:r>
          </a:p>
          <a:p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8E61701-56CF-5445-A635-C7CA72824B3D}"/>
              </a:ext>
            </a:extLst>
          </p:cNvPr>
          <p:cNvSpPr txBox="1"/>
          <p:nvPr/>
        </p:nvSpPr>
        <p:spPr>
          <a:xfrm>
            <a:off x="6375400" y="1276746"/>
            <a:ext cx="53467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1º - Não terás outros deuses diante de mim.</a:t>
            </a:r>
            <a:br>
              <a:rPr lang="pt-BR" sz="1200" dirty="0"/>
            </a:br>
            <a:r>
              <a:rPr lang="pt-BR" sz="1200" dirty="0">
                <a:solidFill>
                  <a:srgbClr val="FFC000"/>
                </a:solidFill>
              </a:rPr>
              <a:t>2º - Não farás para ti imagem de escultura, nem alguma semelhança do que há em cima nos céus, nem em baixo na terra, nem nas águas debaixo da terra.</a:t>
            </a:r>
            <a:br>
              <a:rPr lang="pt-BR" sz="1200" dirty="0">
                <a:solidFill>
                  <a:srgbClr val="FFC000"/>
                </a:solidFill>
              </a:rPr>
            </a:br>
            <a:r>
              <a:rPr lang="pt-BR" sz="1200" dirty="0">
                <a:solidFill>
                  <a:srgbClr val="FFC000"/>
                </a:solidFill>
              </a:rPr>
              <a:t>Não te encurvarás a elas nem as servirás; porque eu, o Senhor teu Deus, sou Deus zeloso, que visito a </a:t>
            </a:r>
            <a:r>
              <a:rPr lang="pt-BR" sz="1200" dirty="0" err="1">
                <a:solidFill>
                  <a:srgbClr val="FFC000"/>
                </a:solidFill>
              </a:rPr>
              <a:t>iniqüidade</a:t>
            </a:r>
            <a:r>
              <a:rPr lang="pt-BR" sz="1200" dirty="0">
                <a:solidFill>
                  <a:srgbClr val="FFC000"/>
                </a:solidFill>
              </a:rPr>
              <a:t> dos pais nos filhos, até a terceira e quarta geração daqueles que me odeiam.</a:t>
            </a:r>
            <a:br>
              <a:rPr lang="pt-BR" sz="1200" dirty="0">
                <a:solidFill>
                  <a:srgbClr val="FFC000"/>
                </a:solidFill>
              </a:rPr>
            </a:br>
            <a:r>
              <a:rPr lang="pt-BR" sz="1200" dirty="0">
                <a:solidFill>
                  <a:srgbClr val="FFC000"/>
                </a:solidFill>
              </a:rPr>
              <a:t>E faço misericórdia a milhares dos que me amam e aos que guardam os meus mandamentos.</a:t>
            </a:r>
            <a:br>
              <a:rPr lang="pt-BR" sz="1200" dirty="0"/>
            </a:br>
            <a:r>
              <a:rPr lang="pt-BR" sz="1200" dirty="0"/>
              <a:t>3º - Não tomarás o nome do Senhor teu Deus em vão; porque o Senhor não terá por inocente o que tomar o seu nome em vão.</a:t>
            </a:r>
            <a:br>
              <a:rPr lang="pt-BR" sz="1200" dirty="0"/>
            </a:br>
            <a:r>
              <a:rPr lang="pt-BR" sz="1200" dirty="0">
                <a:solidFill>
                  <a:srgbClr val="FFC000"/>
                </a:solidFill>
              </a:rPr>
              <a:t>4º  - Lembra-te do dia do sábado, para o santificar.</a:t>
            </a:r>
            <a:br>
              <a:rPr lang="pt-BR" sz="1200" dirty="0">
                <a:solidFill>
                  <a:srgbClr val="FFC000"/>
                </a:solidFill>
              </a:rPr>
            </a:br>
            <a:r>
              <a:rPr lang="pt-BR" sz="1200" dirty="0">
                <a:solidFill>
                  <a:srgbClr val="FFC000"/>
                </a:solidFill>
              </a:rPr>
              <a:t>Seis dias trabalharás, e farás toda a tua obra.</a:t>
            </a:r>
            <a:br>
              <a:rPr lang="pt-BR" sz="1200" dirty="0">
                <a:solidFill>
                  <a:srgbClr val="FFC000"/>
                </a:solidFill>
              </a:rPr>
            </a:br>
            <a:r>
              <a:rPr lang="pt-BR" sz="1200" dirty="0">
                <a:solidFill>
                  <a:srgbClr val="FFC000"/>
                </a:solidFill>
              </a:rPr>
              <a:t>Mas o sétimo dia é o sábado do Senhor teu Deus; não farás nenhuma obra, nem tu, nem teu filho, nem tua filha, nem o teu servo, nem a tua serva, nem o teu animal, nem o teu estrangeiro, que está dentro das tuas portas.</a:t>
            </a:r>
            <a:br>
              <a:rPr lang="pt-BR" sz="1200" dirty="0">
                <a:solidFill>
                  <a:srgbClr val="FFC000"/>
                </a:solidFill>
              </a:rPr>
            </a:br>
            <a:r>
              <a:rPr lang="pt-BR" sz="1200" dirty="0">
                <a:solidFill>
                  <a:srgbClr val="FFC000"/>
                </a:solidFill>
              </a:rPr>
              <a:t>Porque em seis dias fez o Senhor os céus e a terra, o mar e tudo que neles há, e ao sétimo dia descansou; portanto abençoou o Senhor o dia do sábado, e o santificou.</a:t>
            </a:r>
            <a:br>
              <a:rPr lang="pt-BR" sz="1200" dirty="0"/>
            </a:br>
            <a:r>
              <a:rPr lang="pt-BR" sz="1200" dirty="0"/>
              <a:t>5º  - Honra a teu pai e a tua mãe, para que se prolonguem os teus dias na terra que o Senhor teu Deus te dá.</a:t>
            </a:r>
            <a:br>
              <a:rPr lang="pt-BR" sz="1200" dirty="0"/>
            </a:br>
            <a:r>
              <a:rPr lang="pt-BR" sz="1200" dirty="0"/>
              <a:t>6º  - Não matarás.</a:t>
            </a:r>
            <a:br>
              <a:rPr lang="pt-BR" sz="1200" dirty="0"/>
            </a:br>
            <a:r>
              <a:rPr lang="pt-BR" sz="1200" dirty="0"/>
              <a:t>7º  - Não adulterarás.</a:t>
            </a:r>
            <a:br>
              <a:rPr lang="pt-BR" sz="1200" dirty="0"/>
            </a:br>
            <a:r>
              <a:rPr lang="pt-BR" sz="1200" dirty="0"/>
              <a:t>8º  - Não furtarás.</a:t>
            </a:r>
            <a:br>
              <a:rPr lang="pt-BR" sz="1200" dirty="0"/>
            </a:br>
            <a:r>
              <a:rPr lang="pt-BR" sz="1200" dirty="0"/>
              <a:t>9º  - Não dirás falso testemunho contra o teu próximo.</a:t>
            </a:r>
            <a:br>
              <a:rPr lang="pt-BR" sz="1200" dirty="0"/>
            </a:br>
            <a:r>
              <a:rPr lang="pt-BR" sz="1200" dirty="0">
                <a:solidFill>
                  <a:srgbClr val="FFC000"/>
                </a:solidFill>
              </a:rPr>
              <a:t>10º  - Não cobiçarás a casa do teu próximo, não cobiçarás a mulher do teu próximo, nem o seu servo, nem a sua serva, nem o seu boi, nem o seu jumento, nem coisa alguma do teu próximo.</a:t>
            </a:r>
            <a:br>
              <a:rPr lang="pt-BR" sz="1200" dirty="0"/>
            </a:br>
            <a:br>
              <a:rPr lang="pt-BR" sz="1200" dirty="0"/>
            </a:br>
            <a:r>
              <a:rPr lang="pt-BR" sz="12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Êxodo 20:3-17</a:t>
            </a:r>
            <a:endParaRPr lang="pt-BR" sz="1200" dirty="0"/>
          </a:p>
          <a:p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9794299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D26AB06-8D4A-F041-B19E-5CF5D8A5CCD0}"/>
              </a:ext>
            </a:extLst>
          </p:cNvPr>
          <p:cNvSpPr/>
          <p:nvPr/>
        </p:nvSpPr>
        <p:spPr>
          <a:xfrm>
            <a:off x="989436" y="2033196"/>
            <a:ext cx="103643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Proferirá palavras contra Deus (blasfêmia);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Mudará os tempos e a Lei de Deus;</a:t>
            </a:r>
          </a:p>
          <a:p>
            <a:endParaRPr lang="pt-BR" dirty="0"/>
          </a:p>
          <a:p>
            <a:endParaRPr lang="pt-BR" sz="1600" dirty="0">
              <a:solidFill>
                <a:srgbClr val="FFC000"/>
              </a:solidFill>
            </a:endParaRPr>
          </a:p>
          <a:p>
            <a:endParaRPr lang="pt-BR" sz="14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22EB3C-A143-D342-AD0A-35E499CF90A1}"/>
              </a:ext>
            </a:extLst>
          </p:cNvPr>
          <p:cNvSpPr/>
          <p:nvPr/>
        </p:nvSpPr>
        <p:spPr>
          <a:xfrm>
            <a:off x="989436" y="1483365"/>
            <a:ext cx="4915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AS ATIVIDADES DO CHIFRE PEQUENO NA HISTÓRIA</a:t>
            </a:r>
          </a:p>
        </p:txBody>
      </p:sp>
      <p:pic>
        <p:nvPicPr>
          <p:cNvPr id="10" name="Imagem 9" descr="Texto, Carta&#10;&#10;Descrição gerada automaticamente">
            <a:extLst>
              <a:ext uri="{FF2B5EF4-FFF2-40B4-BE49-F238E27FC236}">
                <a16:creationId xmlns:a16="http://schemas.microsoft.com/office/drawing/2014/main" id="{91A28C18-E1DF-DC41-8215-1318F5236F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0890" y="3255740"/>
            <a:ext cx="8051800" cy="2118895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A76ABAC2-424E-A54C-9019-AD4595B14332}"/>
              </a:ext>
            </a:extLst>
          </p:cNvPr>
          <p:cNvSpPr txBox="1"/>
          <p:nvPr/>
        </p:nvSpPr>
        <p:spPr>
          <a:xfrm>
            <a:off x="1119924" y="5877321"/>
            <a:ext cx="104172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/>
              <a:t>Feyerabend</a:t>
            </a:r>
            <a:r>
              <a:rPr lang="pt-BR" sz="1200" dirty="0"/>
              <a:t>, Henry – Daniel Verso por Verso, Revelações de Deus para os nossos dias, pag. 129</a:t>
            </a:r>
          </a:p>
        </p:txBody>
      </p:sp>
    </p:spTree>
    <p:extLst>
      <p:ext uri="{BB962C8B-B14F-4D97-AF65-F5344CB8AC3E}">
        <p14:creationId xmlns:p14="http://schemas.microsoft.com/office/powerpoint/2010/main" val="32164818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D26AB06-8D4A-F041-B19E-5CF5D8A5CCD0}"/>
              </a:ext>
            </a:extLst>
          </p:cNvPr>
          <p:cNvSpPr/>
          <p:nvPr/>
        </p:nvSpPr>
        <p:spPr>
          <a:xfrm>
            <a:off x="989436" y="2033196"/>
            <a:ext cx="103643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Proferirá palavras contra Deus (blasfêmia);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Mudará os tempos e a Lei de Deus;</a:t>
            </a:r>
          </a:p>
          <a:p>
            <a:endParaRPr lang="pt-BR" dirty="0"/>
          </a:p>
          <a:p>
            <a:endParaRPr lang="pt-BR" sz="1600" dirty="0">
              <a:solidFill>
                <a:srgbClr val="FFC000"/>
              </a:solidFill>
            </a:endParaRPr>
          </a:p>
          <a:p>
            <a:endParaRPr lang="pt-BR" sz="14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22EB3C-A143-D342-AD0A-35E499CF90A1}"/>
              </a:ext>
            </a:extLst>
          </p:cNvPr>
          <p:cNvSpPr/>
          <p:nvPr/>
        </p:nvSpPr>
        <p:spPr>
          <a:xfrm>
            <a:off x="989436" y="1483365"/>
            <a:ext cx="4915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AS ATIVIDADES DO CHIFRE PEQUENO NA HISTÓRIA</a:t>
            </a:r>
          </a:p>
        </p:txBody>
      </p:sp>
      <p:pic>
        <p:nvPicPr>
          <p:cNvPr id="8" name="Imagem 7" descr="Texto&#10;&#10;Descrição gerada automaticamente">
            <a:extLst>
              <a:ext uri="{FF2B5EF4-FFF2-40B4-BE49-F238E27FC236}">
                <a16:creationId xmlns:a16="http://schemas.microsoft.com/office/drawing/2014/main" id="{43721219-DEE2-B942-86D1-9FF0FAA12E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5887" y="2202494"/>
            <a:ext cx="5876158" cy="389350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8679D82D-227C-754E-BE25-9144959C79B4}"/>
              </a:ext>
            </a:extLst>
          </p:cNvPr>
          <p:cNvSpPr txBox="1"/>
          <p:nvPr/>
        </p:nvSpPr>
        <p:spPr>
          <a:xfrm>
            <a:off x="1119925" y="2928128"/>
            <a:ext cx="4112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/>
              <a:t>Feyerabend</a:t>
            </a:r>
            <a:r>
              <a:rPr lang="pt-BR" sz="1200" dirty="0"/>
              <a:t>, Henry – Daniel Verso por Verso, Revelações de Deus para os nossos dias, pag. 130</a:t>
            </a:r>
          </a:p>
        </p:txBody>
      </p:sp>
    </p:spTree>
    <p:extLst>
      <p:ext uri="{BB962C8B-B14F-4D97-AF65-F5344CB8AC3E}">
        <p14:creationId xmlns:p14="http://schemas.microsoft.com/office/powerpoint/2010/main" val="8337223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D26AB06-8D4A-F041-B19E-5CF5D8A5CCD0}"/>
              </a:ext>
            </a:extLst>
          </p:cNvPr>
          <p:cNvSpPr/>
          <p:nvPr/>
        </p:nvSpPr>
        <p:spPr>
          <a:xfrm>
            <a:off x="989436" y="2033196"/>
            <a:ext cx="103643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Dominará por um período de um tempo, (2) tempos e a metade de um tempo.</a:t>
            </a:r>
          </a:p>
          <a:p>
            <a:endParaRPr lang="pt-BR" sz="1600" dirty="0">
              <a:solidFill>
                <a:srgbClr val="FFC000"/>
              </a:solidFill>
            </a:endParaRPr>
          </a:p>
          <a:p>
            <a:endParaRPr lang="pt-BR" sz="14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22EB3C-A143-D342-AD0A-35E499CF90A1}"/>
              </a:ext>
            </a:extLst>
          </p:cNvPr>
          <p:cNvSpPr/>
          <p:nvPr/>
        </p:nvSpPr>
        <p:spPr>
          <a:xfrm>
            <a:off x="989436" y="1483365"/>
            <a:ext cx="4915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AS ATIVIDADES DO CHIFRE PEQUENO NA HISTÓRIA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325BCF7-2001-5C4E-8D45-2A89562936C5}"/>
              </a:ext>
            </a:extLst>
          </p:cNvPr>
          <p:cNvSpPr/>
          <p:nvPr/>
        </p:nvSpPr>
        <p:spPr>
          <a:xfrm>
            <a:off x="640973" y="2679527"/>
            <a:ext cx="1071282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Os tempos no texto se referem a 2 tempos, portanto o período de domínio do chifre pequeno seria:</a:t>
            </a:r>
            <a:br>
              <a:rPr lang="pt-BR" dirty="0"/>
            </a:br>
            <a:r>
              <a:rPr lang="pt-BR" dirty="0">
                <a:solidFill>
                  <a:srgbClr val="FFC000"/>
                </a:solidFill>
              </a:rPr>
              <a:t>1 tempo + 2 tempos + ½ tempo = 3 tempos e meio;</a:t>
            </a:r>
          </a:p>
          <a:p>
            <a:r>
              <a:rPr lang="pt-BR" dirty="0"/>
              <a:t>Vimos no capítulo 4 de Daniel </a:t>
            </a:r>
            <a:r>
              <a:rPr lang="pt-BR" dirty="0">
                <a:solidFill>
                  <a:srgbClr val="FFC000"/>
                </a:solidFill>
              </a:rPr>
              <a:t>que tempos significa anos</a:t>
            </a:r>
            <a:r>
              <a:rPr lang="pt-BR" dirty="0"/>
              <a:t>, por tempo esse poder teria domínio por </a:t>
            </a:r>
            <a:r>
              <a:rPr lang="pt-BR" dirty="0">
                <a:solidFill>
                  <a:srgbClr val="FFC000"/>
                </a:solidFill>
              </a:rPr>
              <a:t>3 anos e meio.</a:t>
            </a:r>
          </a:p>
          <a:p>
            <a:endParaRPr lang="pt-BR" dirty="0"/>
          </a:p>
          <a:p>
            <a:r>
              <a:rPr lang="pt-BR" dirty="0"/>
              <a:t>No entanto ao final deste tempo de domínio este poder seria julgado e seria destruído e o “</a:t>
            </a:r>
            <a:r>
              <a:rPr lang="pt-BR" dirty="0">
                <a:solidFill>
                  <a:srgbClr val="FFC000"/>
                </a:solidFill>
              </a:rPr>
              <a:t>reino, o domínio e a majestade dos reinos debaixo de todo o céu serão dados ao povo dos santos do Altíssimo; e o seu reino será um reino eterno.</a:t>
            </a:r>
            <a:r>
              <a:rPr lang="pt-BR" dirty="0"/>
              <a:t>”</a:t>
            </a:r>
            <a:r>
              <a:rPr lang="pt-BR" dirty="0" err="1"/>
              <a:t>Dn</a:t>
            </a:r>
            <a:r>
              <a:rPr lang="pt-BR" dirty="0"/>
              <a:t> 7.26-27</a:t>
            </a:r>
          </a:p>
          <a:p>
            <a:endParaRPr lang="pt-BR" dirty="0"/>
          </a:p>
          <a:p>
            <a:r>
              <a:rPr lang="pt-BR" dirty="0"/>
              <a:t>Portanto o período de 3 anos e meio representa dentro da visão</a:t>
            </a:r>
            <a:r>
              <a:rPr lang="pt-BR" dirty="0">
                <a:solidFill>
                  <a:srgbClr val="FFC000"/>
                </a:solidFill>
              </a:rPr>
              <a:t>, um período de tempo simbólico</a:t>
            </a:r>
            <a:r>
              <a:rPr lang="pt-BR" dirty="0"/>
              <a:t>. Até a maneira como se referem ao período não é comum, seria mais fácil dizer 3 anos meio, do que um tempo, tempos e metade de um tempo.</a:t>
            </a:r>
          </a:p>
        </p:txBody>
      </p:sp>
    </p:spTree>
    <p:extLst>
      <p:ext uri="{BB962C8B-B14F-4D97-AF65-F5344CB8AC3E}">
        <p14:creationId xmlns:p14="http://schemas.microsoft.com/office/powerpoint/2010/main" val="42892488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D26AB06-8D4A-F041-B19E-5CF5D8A5CCD0}"/>
              </a:ext>
            </a:extLst>
          </p:cNvPr>
          <p:cNvSpPr/>
          <p:nvPr/>
        </p:nvSpPr>
        <p:spPr>
          <a:xfrm>
            <a:off x="989436" y="2033196"/>
            <a:ext cx="103643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Dominará por um período de um tempo, (2) tempos e a metade de um tempo.</a:t>
            </a:r>
          </a:p>
          <a:p>
            <a:endParaRPr lang="pt-BR" sz="1600" dirty="0">
              <a:solidFill>
                <a:srgbClr val="FFC000"/>
              </a:solidFill>
            </a:endParaRPr>
          </a:p>
          <a:p>
            <a:endParaRPr lang="pt-BR" sz="14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22EB3C-A143-D342-AD0A-35E499CF90A1}"/>
              </a:ext>
            </a:extLst>
          </p:cNvPr>
          <p:cNvSpPr/>
          <p:nvPr/>
        </p:nvSpPr>
        <p:spPr>
          <a:xfrm>
            <a:off x="989436" y="1483365"/>
            <a:ext cx="4915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AS ATIVIDADES DO CHIFRE PEQUENO NA HISTÓRIA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325BCF7-2001-5C4E-8D45-2A89562936C5}"/>
              </a:ext>
            </a:extLst>
          </p:cNvPr>
          <p:cNvSpPr/>
          <p:nvPr/>
        </p:nvSpPr>
        <p:spPr>
          <a:xfrm>
            <a:off x="640973" y="2679527"/>
            <a:ext cx="1071282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FFC000"/>
                </a:solidFill>
              </a:rPr>
              <a:t>O </a:t>
            </a:r>
            <a:r>
              <a:rPr lang="pt-BR" dirty="0" err="1">
                <a:solidFill>
                  <a:srgbClr val="FFC000"/>
                </a:solidFill>
              </a:rPr>
              <a:t>príncipio</a:t>
            </a:r>
            <a:r>
              <a:rPr lang="pt-BR" dirty="0">
                <a:solidFill>
                  <a:srgbClr val="FFC000"/>
                </a:solidFill>
              </a:rPr>
              <a:t> </a:t>
            </a:r>
            <a:r>
              <a:rPr lang="pt-BR" dirty="0" err="1">
                <a:solidFill>
                  <a:srgbClr val="FFC000"/>
                </a:solidFill>
              </a:rPr>
              <a:t>Dia-Ano</a:t>
            </a:r>
            <a:endParaRPr lang="pt-BR" dirty="0">
              <a:solidFill>
                <a:srgbClr val="FFC000"/>
              </a:solidFill>
            </a:endParaRPr>
          </a:p>
          <a:p>
            <a:r>
              <a:rPr lang="pt-BR" dirty="0"/>
              <a:t>Há bastante dados bíblico para demonstrar que, muito antes do livro de de Daniel ser escrito, o pensamento hebraico estava profundamente impregnado de uma relação geral entre os temos “dia” e “ano”. A genealogia de </a:t>
            </a:r>
            <a:r>
              <a:rPr lang="pt-BR" dirty="0" err="1"/>
              <a:t>Gn</a:t>
            </a:r>
            <a:r>
              <a:rPr lang="pt-BR" dirty="0"/>
              <a:t> 5 demonstra muito bem este conceito, “foram todos os </a:t>
            </a:r>
            <a:r>
              <a:rPr lang="pt-BR" i="1" dirty="0">
                <a:solidFill>
                  <a:srgbClr val="FFC000"/>
                </a:solidFill>
              </a:rPr>
              <a:t>dias</a:t>
            </a:r>
            <a:r>
              <a:rPr lang="pt-BR" dirty="0"/>
              <a:t> de que Adão viveu novecentos e trinta </a:t>
            </a:r>
            <a:r>
              <a:rPr lang="pt-BR" i="1" dirty="0">
                <a:solidFill>
                  <a:srgbClr val="FFC000"/>
                </a:solidFill>
              </a:rPr>
              <a:t>anos</a:t>
            </a:r>
            <a:r>
              <a:rPr lang="pt-BR" dirty="0"/>
              <a:t>, e morreu”. Essa relação também vai estar expressa  em </a:t>
            </a:r>
            <a:r>
              <a:rPr lang="pt-BR" dirty="0" err="1"/>
              <a:t>Ex</a:t>
            </a:r>
            <a:r>
              <a:rPr lang="pt-BR" dirty="0"/>
              <a:t> 13.10; 1Sm 2.19; </a:t>
            </a:r>
            <a:r>
              <a:rPr lang="pt-BR" dirty="0" err="1"/>
              <a:t>Jz</a:t>
            </a:r>
            <a:r>
              <a:rPr lang="pt-BR" dirty="0"/>
              <a:t> 11.40; 1Sm 27.7.</a:t>
            </a:r>
          </a:p>
          <a:p>
            <a:endParaRPr lang="pt-BR" dirty="0"/>
          </a:p>
          <a:p>
            <a:r>
              <a:rPr lang="pt-BR" dirty="0">
                <a:solidFill>
                  <a:srgbClr val="FFC000"/>
                </a:solidFill>
              </a:rPr>
              <a:t>Juízos proféticos</a:t>
            </a:r>
            <a:br>
              <a:rPr lang="pt-BR" dirty="0">
                <a:solidFill>
                  <a:srgbClr val="FFC000"/>
                </a:solidFill>
              </a:rPr>
            </a:br>
            <a:r>
              <a:rPr lang="pt-BR" dirty="0"/>
              <a:t>Duas passagens, ambas tratando do tema dos </a:t>
            </a:r>
            <a:r>
              <a:rPr lang="pt-BR" dirty="0">
                <a:solidFill>
                  <a:srgbClr val="FFC000"/>
                </a:solidFill>
              </a:rPr>
              <a:t>juízos de Deus</a:t>
            </a:r>
            <a:r>
              <a:rPr lang="pt-BR" dirty="0"/>
              <a:t>, ajudam a entender a aplicação bíblica do princípio </a:t>
            </a:r>
            <a:r>
              <a:rPr lang="pt-BR" dirty="0" err="1"/>
              <a:t>dia-ano</a:t>
            </a:r>
            <a:r>
              <a:rPr lang="pt-BR" dirty="0"/>
              <a:t> (um dia por um ano).</a:t>
            </a:r>
          </a:p>
          <a:p>
            <a:r>
              <a:rPr lang="pt-BR" dirty="0"/>
              <a:t> - </a:t>
            </a:r>
            <a:r>
              <a:rPr lang="pt-BR" u="sng" dirty="0"/>
              <a:t>Números 14.34 </a:t>
            </a:r>
            <a:r>
              <a:rPr lang="pt-BR" dirty="0"/>
              <a:t>– pela incredulidade de Israel o Senhor condenou-os a vagar 40 anos pelo deserto, um ano para cada dia que os espias gastaram na exploração.</a:t>
            </a:r>
          </a:p>
          <a:p>
            <a:r>
              <a:rPr lang="pt-BR" dirty="0"/>
              <a:t>- </a:t>
            </a:r>
            <a:r>
              <a:rPr lang="pt-BR" u="sng" dirty="0"/>
              <a:t>Ezequiel 4.4-7 </a:t>
            </a:r>
            <a:r>
              <a:rPr lang="pt-BR" dirty="0"/>
              <a:t>– o profeta viveu 430 dias como em estado de sitio esses dias (390 para o reino do norte + 40 para o reino do sul) servia para representar a condição pecaminosa de ambos os reinos, o que motivou o exílio.</a:t>
            </a:r>
          </a:p>
        </p:txBody>
      </p:sp>
    </p:spTree>
    <p:extLst>
      <p:ext uri="{BB962C8B-B14F-4D97-AF65-F5344CB8AC3E}">
        <p14:creationId xmlns:p14="http://schemas.microsoft.com/office/powerpoint/2010/main" val="40149570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D26AB06-8D4A-F041-B19E-5CF5D8A5CCD0}"/>
              </a:ext>
            </a:extLst>
          </p:cNvPr>
          <p:cNvSpPr/>
          <p:nvPr/>
        </p:nvSpPr>
        <p:spPr>
          <a:xfrm>
            <a:off x="989436" y="2033196"/>
            <a:ext cx="103643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Dominará por um período de um tempo, (2) tempos e a metade de um tempo.</a:t>
            </a:r>
          </a:p>
          <a:p>
            <a:endParaRPr lang="pt-BR" sz="1600" dirty="0">
              <a:solidFill>
                <a:srgbClr val="FFC000"/>
              </a:solidFill>
            </a:endParaRPr>
          </a:p>
          <a:p>
            <a:endParaRPr lang="pt-BR" sz="14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22EB3C-A143-D342-AD0A-35E499CF90A1}"/>
              </a:ext>
            </a:extLst>
          </p:cNvPr>
          <p:cNvSpPr/>
          <p:nvPr/>
        </p:nvSpPr>
        <p:spPr>
          <a:xfrm>
            <a:off x="989436" y="1483365"/>
            <a:ext cx="4915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AS ATIVIDADES DO CHIFRE PEQUENO NA HISTÓRIA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325BCF7-2001-5C4E-8D45-2A89562936C5}"/>
              </a:ext>
            </a:extLst>
          </p:cNvPr>
          <p:cNvSpPr/>
          <p:nvPr/>
        </p:nvSpPr>
        <p:spPr>
          <a:xfrm>
            <a:off x="640973" y="2679527"/>
            <a:ext cx="1071282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FFC000"/>
                </a:solidFill>
              </a:rPr>
              <a:t>O calendário hebreu e o calendário babilônico</a:t>
            </a:r>
          </a:p>
          <a:p>
            <a:r>
              <a:rPr lang="pt-BR" dirty="0"/>
              <a:t>Tanto o calendário hebreu quanto o babilônico eram compostos de </a:t>
            </a:r>
            <a:r>
              <a:rPr lang="pt-BR" dirty="0">
                <a:solidFill>
                  <a:schemeClr val="accent4"/>
                </a:solidFill>
              </a:rPr>
              <a:t>12 meses de 30 dias</a:t>
            </a:r>
            <a:r>
              <a:rPr lang="pt-BR" dirty="0"/>
              <a:t>, portanto os anos possuíam </a:t>
            </a:r>
            <a:r>
              <a:rPr lang="pt-BR" dirty="0">
                <a:solidFill>
                  <a:schemeClr val="accent4"/>
                </a:solidFill>
              </a:rPr>
              <a:t>360 dias</a:t>
            </a:r>
            <a:r>
              <a:rPr lang="pt-BR" dirty="0"/>
              <a:t>.</a:t>
            </a:r>
          </a:p>
          <a:p>
            <a:endParaRPr lang="pt-BR" dirty="0"/>
          </a:p>
          <a:p>
            <a:r>
              <a:rPr lang="pt-BR" dirty="0"/>
              <a:t>A profecia fala de um período </a:t>
            </a:r>
            <a:r>
              <a:rPr lang="pt-BR" dirty="0">
                <a:solidFill>
                  <a:schemeClr val="accent4"/>
                </a:solidFill>
              </a:rPr>
              <a:t>de 3 anos e meio o que corresponde a 1260 dias</a:t>
            </a:r>
            <a:r>
              <a:rPr lang="pt-BR" dirty="0"/>
              <a:t>. </a:t>
            </a:r>
            <a:br>
              <a:rPr lang="pt-BR" dirty="0"/>
            </a:br>
            <a:r>
              <a:rPr lang="pt-BR" dirty="0"/>
              <a:t>1 ano (360) + 2 anos (720) + ½ ano (180) = 1260</a:t>
            </a:r>
          </a:p>
          <a:p>
            <a:br>
              <a:rPr lang="pt-BR" dirty="0"/>
            </a:br>
            <a:r>
              <a:rPr lang="pt-BR" dirty="0"/>
              <a:t>Aplicando o conceito de tempo simbólico representado pelo </a:t>
            </a:r>
            <a:r>
              <a:rPr lang="pt-BR" dirty="0" err="1"/>
              <a:t>princípo</a:t>
            </a:r>
            <a:r>
              <a:rPr lang="pt-BR" dirty="0"/>
              <a:t> </a:t>
            </a:r>
            <a:r>
              <a:rPr lang="pt-BR" dirty="0" err="1"/>
              <a:t>Dia-Ano</a:t>
            </a:r>
            <a:r>
              <a:rPr lang="pt-BR" dirty="0"/>
              <a:t>, teremos </a:t>
            </a:r>
            <a:r>
              <a:rPr lang="pt-BR" dirty="0">
                <a:solidFill>
                  <a:schemeClr val="accent4"/>
                </a:solidFill>
              </a:rPr>
              <a:t>1260 anos </a:t>
            </a:r>
            <a:r>
              <a:rPr lang="pt-BR" dirty="0"/>
              <a:t>de domínio do chifre pequeno.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CBF9235E-0B0B-A740-A580-B9A22097581D}"/>
              </a:ext>
            </a:extLst>
          </p:cNvPr>
          <p:cNvSpPr/>
          <p:nvPr/>
        </p:nvSpPr>
        <p:spPr>
          <a:xfrm>
            <a:off x="640973" y="5722348"/>
            <a:ext cx="5133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err="1">
                <a:solidFill>
                  <a:schemeClr val="accent2"/>
                </a:solidFill>
              </a:rPr>
              <a:t>http</a:t>
            </a:r>
            <a:r>
              <a:rPr lang="pt-BR" dirty="0">
                <a:solidFill>
                  <a:schemeClr val="accent2"/>
                </a:solidFill>
              </a:rPr>
              <a:t>://g1.globo.com/</a:t>
            </a:r>
            <a:r>
              <a:rPr lang="pt-BR" dirty="0" err="1">
                <a:solidFill>
                  <a:schemeClr val="accent2"/>
                </a:solidFill>
              </a:rPr>
              <a:t>platb</a:t>
            </a:r>
            <a:r>
              <a:rPr lang="pt-BR" dirty="0">
                <a:solidFill>
                  <a:schemeClr val="accent2"/>
                </a:solidFill>
              </a:rPr>
              <a:t>/observatoriog1/2011/12/</a:t>
            </a:r>
          </a:p>
        </p:txBody>
      </p:sp>
    </p:spTree>
    <p:extLst>
      <p:ext uri="{BB962C8B-B14F-4D97-AF65-F5344CB8AC3E}">
        <p14:creationId xmlns:p14="http://schemas.microsoft.com/office/powerpoint/2010/main" val="20035040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D26AB06-8D4A-F041-B19E-5CF5D8A5CCD0}"/>
              </a:ext>
            </a:extLst>
          </p:cNvPr>
          <p:cNvSpPr/>
          <p:nvPr/>
        </p:nvSpPr>
        <p:spPr>
          <a:xfrm>
            <a:off x="989436" y="2033196"/>
            <a:ext cx="103643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Dominará por um período de um tempo, (2) tempos e a metade de um tempo.</a:t>
            </a:r>
          </a:p>
          <a:p>
            <a:endParaRPr lang="pt-BR" sz="1600" dirty="0">
              <a:solidFill>
                <a:srgbClr val="FFC000"/>
              </a:solidFill>
            </a:endParaRPr>
          </a:p>
          <a:p>
            <a:endParaRPr lang="pt-BR" sz="14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22EB3C-A143-D342-AD0A-35E499CF90A1}"/>
              </a:ext>
            </a:extLst>
          </p:cNvPr>
          <p:cNvSpPr/>
          <p:nvPr/>
        </p:nvSpPr>
        <p:spPr>
          <a:xfrm>
            <a:off x="989436" y="1483365"/>
            <a:ext cx="4915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AS ATIVIDADES DO CHIFRE PEQUENO NA HISTÓRIA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94DA9FDE-FCB3-2642-923F-54521051BE9C}"/>
              </a:ext>
            </a:extLst>
          </p:cNvPr>
          <p:cNvCxnSpPr>
            <a:cxnSpLocks/>
          </p:cNvCxnSpPr>
          <p:nvPr/>
        </p:nvCxnSpPr>
        <p:spPr>
          <a:xfrm>
            <a:off x="989436" y="4426224"/>
            <a:ext cx="10364364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95A50B6-2B8B-9C41-8768-5F39978D2064}"/>
              </a:ext>
            </a:extLst>
          </p:cNvPr>
          <p:cNvSpPr txBox="1"/>
          <p:nvPr/>
        </p:nvSpPr>
        <p:spPr>
          <a:xfrm>
            <a:off x="989436" y="2685885"/>
            <a:ext cx="28798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Em 533 o imperador do Oriente Justiniano declara ao Bispo de Roma: </a:t>
            </a:r>
            <a:r>
              <a:rPr lang="pt-BR" sz="1400" dirty="0">
                <a:solidFill>
                  <a:schemeClr val="accent4"/>
                </a:solidFill>
              </a:rPr>
              <a:t>Vós sois </a:t>
            </a:r>
            <a:r>
              <a:rPr lang="pt-BR" sz="1400" i="1" dirty="0">
                <a:solidFill>
                  <a:schemeClr val="accent4"/>
                </a:solidFill>
              </a:rPr>
              <a:t>o cabeça de todas as Santas Igrejas. </a:t>
            </a:r>
            <a:r>
              <a:rPr lang="pt-BR" sz="1400" dirty="0"/>
              <a:t>Em 538 a última nação, os Ostrogodos que fazia oposição a Roma é destruída</a:t>
            </a:r>
            <a:r>
              <a:rPr lang="pt-BR" sz="1400" i="1" dirty="0">
                <a:solidFill>
                  <a:schemeClr val="accent4"/>
                </a:solidFill>
              </a:rPr>
              <a:t>.</a:t>
            </a:r>
            <a:endParaRPr lang="pt-BR" sz="14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F94AE31-5E2B-044D-8742-389377409DF9}"/>
              </a:ext>
            </a:extLst>
          </p:cNvPr>
          <p:cNvSpPr txBox="1"/>
          <p:nvPr/>
        </p:nvSpPr>
        <p:spPr>
          <a:xfrm>
            <a:off x="989436" y="4538903"/>
            <a:ext cx="73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538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51E1744-2BFB-5F45-BDA3-DF34EB74FE93}"/>
              </a:ext>
            </a:extLst>
          </p:cNvPr>
          <p:cNvSpPr txBox="1"/>
          <p:nvPr/>
        </p:nvSpPr>
        <p:spPr>
          <a:xfrm>
            <a:off x="10615328" y="3944214"/>
            <a:ext cx="73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1798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F5D783C-27B2-1943-8E39-B4294562E13B}"/>
              </a:ext>
            </a:extLst>
          </p:cNvPr>
          <p:cNvSpPr txBox="1"/>
          <p:nvPr/>
        </p:nvSpPr>
        <p:spPr>
          <a:xfrm>
            <a:off x="5225167" y="4596903"/>
            <a:ext cx="1358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FC000"/>
                </a:solidFill>
              </a:rPr>
              <a:t>+1260 anos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CB01127-F6D4-934F-AB0D-992B8E1FEB0A}"/>
              </a:ext>
            </a:extLst>
          </p:cNvPr>
          <p:cNvSpPr txBox="1"/>
          <p:nvPr/>
        </p:nvSpPr>
        <p:spPr>
          <a:xfrm>
            <a:off x="7945822" y="2864193"/>
            <a:ext cx="3407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A Revolução Francesa acabou com o poder papal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8519C80A-B536-324A-B4AA-0721A9001D3F}"/>
              </a:ext>
            </a:extLst>
          </p:cNvPr>
          <p:cNvSpPr/>
          <p:nvPr/>
        </p:nvSpPr>
        <p:spPr>
          <a:xfrm>
            <a:off x="989436" y="4966235"/>
            <a:ext cx="287361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/>
              <a:t> Depois da queda do Império Romano e da transferência da capital imperial a Constantinopla, </a:t>
            </a:r>
            <a:r>
              <a:rPr lang="pt-BR" sz="1400" b="1" dirty="0"/>
              <a:t>o Papa foi ganhando poder e passou a ser a única autoridade em Roma</a:t>
            </a:r>
            <a:endParaRPr lang="pt-BR" sz="1400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3ACA3E9-625D-FD40-A429-72C61E26245B}"/>
              </a:ext>
            </a:extLst>
          </p:cNvPr>
          <p:cNvSpPr/>
          <p:nvPr/>
        </p:nvSpPr>
        <p:spPr>
          <a:xfrm>
            <a:off x="7945822" y="4858512"/>
            <a:ext cx="340797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/>
              <a:t>Em 15 de fevereiro de </a:t>
            </a:r>
            <a:r>
              <a:rPr lang="pt-BR" sz="1400" b="1" dirty="0"/>
              <a:t>1798</a:t>
            </a:r>
            <a:r>
              <a:rPr lang="pt-BR" sz="1400" dirty="0"/>
              <a:t>, </a:t>
            </a:r>
            <a:r>
              <a:rPr lang="pt-BR" sz="1400" dirty="0">
                <a:solidFill>
                  <a:schemeClr val="accent4"/>
                </a:solidFill>
              </a:rPr>
              <a:t>foi declarado o fim do poder temporal do papa </a:t>
            </a:r>
            <a:r>
              <a:rPr lang="pt-BR" sz="1400" b="1" dirty="0">
                <a:solidFill>
                  <a:schemeClr val="accent4"/>
                </a:solidFill>
              </a:rPr>
              <a:t>Pio VI</a:t>
            </a:r>
            <a:r>
              <a:rPr lang="pt-BR" sz="1400" dirty="0">
                <a:solidFill>
                  <a:schemeClr val="accent4"/>
                </a:solidFill>
              </a:rPr>
              <a:t> e foi proclamada a República Romana</a:t>
            </a:r>
            <a:r>
              <a:rPr lang="pt-BR" sz="1400" dirty="0"/>
              <a:t>, com o modelo francês. Poucos dias depois, em 20 de fevereiro, </a:t>
            </a:r>
            <a:r>
              <a:rPr lang="pt-BR" sz="1400" dirty="0">
                <a:solidFill>
                  <a:schemeClr val="accent4"/>
                </a:solidFill>
              </a:rPr>
              <a:t>o Papa foi expulso da cidade</a:t>
            </a:r>
            <a:r>
              <a:rPr lang="pt-BR" sz="1400" dirty="0"/>
              <a:t>. Morreu no exílio na França no ano seguinte.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A29285B3-F77D-7044-8DB5-2BC7D6774834}"/>
              </a:ext>
            </a:extLst>
          </p:cNvPr>
          <p:cNvSpPr/>
          <p:nvPr/>
        </p:nvSpPr>
        <p:spPr>
          <a:xfrm>
            <a:off x="3863049" y="6099638"/>
            <a:ext cx="37146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" dirty="0" err="1">
                <a:solidFill>
                  <a:schemeClr val="accent2"/>
                </a:solidFill>
              </a:rPr>
              <a:t>https</a:t>
            </a:r>
            <a:r>
              <a:rPr lang="pt-BR" sz="1400" dirty="0">
                <a:solidFill>
                  <a:schemeClr val="accent2"/>
                </a:solidFill>
              </a:rPr>
              <a:t>://</a:t>
            </a:r>
            <a:r>
              <a:rPr lang="pt-BR" sz="1400" dirty="0" err="1">
                <a:solidFill>
                  <a:schemeClr val="accent2"/>
                </a:solidFill>
              </a:rPr>
              <a:t>www.tudosobreroma.com</a:t>
            </a:r>
            <a:r>
              <a:rPr lang="pt-BR" sz="1400" dirty="0">
                <a:solidFill>
                  <a:schemeClr val="accent2"/>
                </a:solidFill>
              </a:rPr>
              <a:t>/papado-</a:t>
            </a:r>
            <a:r>
              <a:rPr lang="pt-BR" sz="1400" dirty="0" err="1">
                <a:solidFill>
                  <a:schemeClr val="accent2"/>
                </a:solidFill>
              </a:rPr>
              <a:t>roma</a:t>
            </a:r>
            <a:endParaRPr lang="pt-BR" sz="1400" dirty="0">
              <a:solidFill>
                <a:schemeClr val="accent2"/>
              </a:solidFill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A20FAE61-E981-DA41-B1FA-4A9DC35EBDC5}"/>
              </a:ext>
            </a:extLst>
          </p:cNvPr>
          <p:cNvSpPr/>
          <p:nvPr/>
        </p:nvSpPr>
        <p:spPr>
          <a:xfrm>
            <a:off x="3289739" y="6361100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400" dirty="0" err="1">
                <a:solidFill>
                  <a:schemeClr val="accent2"/>
                </a:solidFill>
              </a:rPr>
              <a:t>https</a:t>
            </a:r>
            <a:r>
              <a:rPr lang="pt-BR" sz="1400" dirty="0">
                <a:solidFill>
                  <a:schemeClr val="accent2"/>
                </a:solidFill>
              </a:rPr>
              <a:t>://</a:t>
            </a:r>
            <a:r>
              <a:rPr lang="pt-BR" sz="1400" dirty="0" err="1">
                <a:solidFill>
                  <a:schemeClr val="accent2"/>
                </a:solidFill>
              </a:rPr>
              <a:t>pt.wikipedia.org</a:t>
            </a:r>
            <a:r>
              <a:rPr lang="pt-BR" sz="1400" dirty="0">
                <a:solidFill>
                  <a:schemeClr val="accent2"/>
                </a:solidFill>
              </a:rPr>
              <a:t>/</a:t>
            </a:r>
            <a:r>
              <a:rPr lang="pt-BR" sz="1400" dirty="0" err="1">
                <a:solidFill>
                  <a:schemeClr val="accent2"/>
                </a:solidFill>
              </a:rPr>
              <a:t>wiki</a:t>
            </a:r>
            <a:r>
              <a:rPr lang="pt-BR" sz="1400" dirty="0">
                <a:solidFill>
                  <a:schemeClr val="accent2"/>
                </a:solidFill>
              </a:rPr>
              <a:t>/Rep%C3%BAblica_Romana_(1798-1799)</a:t>
            </a:r>
          </a:p>
        </p:txBody>
      </p:sp>
    </p:spTree>
    <p:extLst>
      <p:ext uri="{BB962C8B-B14F-4D97-AF65-F5344CB8AC3E}">
        <p14:creationId xmlns:p14="http://schemas.microsoft.com/office/powerpoint/2010/main" val="17953486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D26AB06-8D4A-F041-B19E-5CF5D8A5CCD0}"/>
              </a:ext>
            </a:extLst>
          </p:cNvPr>
          <p:cNvSpPr/>
          <p:nvPr/>
        </p:nvSpPr>
        <p:spPr>
          <a:xfrm>
            <a:off x="989436" y="2033196"/>
            <a:ext cx="1036436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2 </a:t>
            </a:r>
            <a:r>
              <a:rPr lang="pt-BR" dirty="0" err="1"/>
              <a:t>Ts</a:t>
            </a:r>
            <a:r>
              <a:rPr lang="pt-BR" dirty="0"/>
              <a:t> 2.1-5 – apostasia e o surgimento do homem do pecado antes da vinda de Cristo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At 20. 28 – 30 – lobos no meio do rebanho</a:t>
            </a:r>
          </a:p>
          <a:p>
            <a:endParaRPr lang="pt-BR" sz="1600" dirty="0">
              <a:solidFill>
                <a:srgbClr val="FFC000"/>
              </a:solidFill>
            </a:endParaRPr>
          </a:p>
          <a:p>
            <a:endParaRPr lang="pt-BR" sz="14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22EB3C-A143-D342-AD0A-35E499CF90A1}"/>
              </a:ext>
            </a:extLst>
          </p:cNvPr>
          <p:cNvSpPr/>
          <p:nvPr/>
        </p:nvSpPr>
        <p:spPr>
          <a:xfrm>
            <a:off x="989436" y="1483365"/>
            <a:ext cx="59364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 PRÓPRIA ESCRITUA PROFETIZOU A RESPEITO DA APOSTASIA</a:t>
            </a:r>
          </a:p>
        </p:txBody>
      </p:sp>
    </p:spTree>
    <p:extLst>
      <p:ext uri="{BB962C8B-B14F-4D97-AF65-F5344CB8AC3E}">
        <p14:creationId xmlns:p14="http://schemas.microsoft.com/office/powerpoint/2010/main" val="3808306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C72CFCBF-68AF-1C4F-B197-34B1A66C855D}"/>
              </a:ext>
            </a:extLst>
          </p:cNvPr>
          <p:cNvSpPr/>
          <p:nvPr/>
        </p:nvSpPr>
        <p:spPr>
          <a:xfrm>
            <a:off x="6604000" y="1761663"/>
            <a:ext cx="4749800" cy="38175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06274E69-54A8-D64E-B9D8-6C10108932A2}"/>
              </a:ext>
            </a:extLst>
          </p:cNvPr>
          <p:cNvSpPr/>
          <p:nvPr/>
        </p:nvSpPr>
        <p:spPr>
          <a:xfrm>
            <a:off x="6754257" y="1933966"/>
            <a:ext cx="441171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  <a:highlight>
                  <a:srgbClr val="FFFF00"/>
                </a:highlight>
              </a:rPr>
              <a:t>13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Eu estava olhando nas minhas visões da noite</a:t>
            </a:r>
            <a:r>
              <a:rPr lang="pt-BR" dirty="0">
                <a:solidFill>
                  <a:schemeClr val="bg1"/>
                </a:solidFill>
              </a:rPr>
              <a:t>, e eis que vinha nas nuvens do céu um </a:t>
            </a:r>
            <a:r>
              <a:rPr lang="pt-BR" u="sng" dirty="0">
                <a:solidFill>
                  <a:schemeClr val="bg1"/>
                </a:solidFill>
              </a:rPr>
              <a:t>como o filho do homem</a:t>
            </a:r>
            <a:r>
              <a:rPr lang="pt-BR" dirty="0">
                <a:solidFill>
                  <a:schemeClr val="bg1"/>
                </a:solidFill>
              </a:rPr>
              <a:t>; e dirigiu-se ao ancião de dias, e o fizeram chegar até ele.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  <a:highlight>
                  <a:srgbClr val="FFFF00"/>
                </a:highlight>
              </a:rPr>
              <a:t>14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E foi-lhe dado o domínio, e a honra, e o reino, para que todos os povos, nações e línguas o servissem; o seu domínio é um domínio eterno, que não passará, e o seu reino tal, que não será destruído.</a:t>
            </a:r>
            <a:b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7:13,14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A78D2F71-D391-0048-8BBE-927DC070CF94}"/>
              </a:ext>
            </a:extLst>
          </p:cNvPr>
          <p:cNvSpPr/>
          <p:nvPr/>
        </p:nvSpPr>
        <p:spPr>
          <a:xfrm>
            <a:off x="838200" y="1760809"/>
            <a:ext cx="4749800" cy="38183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8E02C2DD-A5E9-2647-B666-DADBE6A18A57}"/>
              </a:ext>
            </a:extLst>
          </p:cNvPr>
          <p:cNvSpPr/>
          <p:nvPr/>
        </p:nvSpPr>
        <p:spPr>
          <a:xfrm>
            <a:off x="988457" y="1933112"/>
            <a:ext cx="441171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9</a:t>
            </a:r>
            <a:r>
              <a:rPr lang="pt-BR" dirty="0">
                <a:solidFill>
                  <a:schemeClr val="bg1"/>
                </a:solidFill>
              </a:rPr>
              <a:t>Eu continuei olhando, até que foram </a:t>
            </a:r>
            <a:r>
              <a:rPr lang="pt-BR" u="sng" dirty="0">
                <a:solidFill>
                  <a:schemeClr val="bg1"/>
                </a:solidFill>
              </a:rPr>
              <a:t>postos uns tronos</a:t>
            </a:r>
            <a:r>
              <a:rPr lang="pt-BR" dirty="0">
                <a:solidFill>
                  <a:schemeClr val="bg1"/>
                </a:solidFill>
              </a:rPr>
              <a:t>, e </a:t>
            </a:r>
            <a:r>
              <a:rPr lang="pt-BR" u="sng" dirty="0">
                <a:solidFill>
                  <a:schemeClr val="bg1"/>
                </a:solidFill>
              </a:rPr>
              <a:t>um ancião de dias se assent</a:t>
            </a:r>
            <a:r>
              <a:rPr lang="pt-BR" dirty="0">
                <a:solidFill>
                  <a:schemeClr val="bg1"/>
                </a:solidFill>
              </a:rPr>
              <a:t>ou; a sua veste era branca como a neve, e o cabelo da sua cabeça como a pura lã; e seu trono era de chamas de fogo, e as suas rodas de fogo ardente.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10</a:t>
            </a:r>
            <a:r>
              <a:rPr lang="pt-BR" dirty="0">
                <a:solidFill>
                  <a:schemeClr val="bg1"/>
                </a:solidFill>
              </a:rPr>
              <a:t>Um rio de fogo manava e saía de diante dele; milhares de milhares o serviam, e milhões de milhões assistiam diante dele; </a:t>
            </a:r>
            <a:r>
              <a:rPr lang="pt-BR" u="sng" dirty="0">
                <a:solidFill>
                  <a:schemeClr val="bg1"/>
                </a:solidFill>
              </a:rPr>
              <a:t>assentou-se o juízo, e abriram-se os livros.</a:t>
            </a:r>
          </a:p>
          <a:p>
            <a:br>
              <a:rPr lang="pt-BR" u="sng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7:9-1</a:t>
            </a:r>
            <a:r>
              <a:rPr lang="pt-BR" dirty="0">
                <a:solidFill>
                  <a:schemeClr val="bg1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9523741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id="{84318CDE-2494-0A40-8B81-00D3F9E0DEA8}"/>
              </a:ext>
            </a:extLst>
          </p:cNvPr>
          <p:cNvCxnSpPr>
            <a:cxnSpLocks/>
          </p:cNvCxnSpPr>
          <p:nvPr/>
        </p:nvCxnSpPr>
        <p:spPr>
          <a:xfrm>
            <a:off x="650455" y="3485321"/>
            <a:ext cx="5591319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523CC3A7-C8D0-2A47-BFFB-FC64867DE0EC}"/>
              </a:ext>
            </a:extLst>
          </p:cNvPr>
          <p:cNvSpPr txBox="1"/>
          <p:nvPr/>
        </p:nvSpPr>
        <p:spPr>
          <a:xfrm>
            <a:off x="711953" y="2818026"/>
            <a:ext cx="5016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DESCRIÇÃO DS 4 ANIMAIS </a:t>
            </a:r>
            <a:br>
              <a:rPr lang="pt-BR" sz="1400" dirty="0"/>
            </a:br>
            <a:r>
              <a:rPr lang="pt-BR" sz="1400" dirty="0"/>
              <a:t>v1 – v8</a:t>
            </a:r>
          </a:p>
        </p:txBody>
      </p:sp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30EBFA8B-7A65-3149-B634-C673716C02CD}"/>
              </a:ext>
            </a:extLst>
          </p:cNvPr>
          <p:cNvCxnSpPr>
            <a:cxnSpLocks/>
          </p:cNvCxnSpPr>
          <p:nvPr/>
        </p:nvCxnSpPr>
        <p:spPr>
          <a:xfrm>
            <a:off x="6520069" y="3485321"/>
            <a:ext cx="2479412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3535FC03-8415-654E-8342-EB46D9E14AA1}"/>
              </a:ext>
            </a:extLst>
          </p:cNvPr>
          <p:cNvSpPr txBox="1"/>
          <p:nvPr/>
        </p:nvSpPr>
        <p:spPr>
          <a:xfrm>
            <a:off x="6688856" y="2803219"/>
            <a:ext cx="22841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VISÃO DO JUÍZO </a:t>
            </a:r>
            <a:br>
              <a:rPr lang="pt-BR" sz="1400" dirty="0"/>
            </a:br>
            <a:r>
              <a:rPr lang="pt-BR" sz="1400" dirty="0"/>
              <a:t>v9 – v10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01B48F45-CFE7-D847-AEE0-D53A38B00BA5}"/>
              </a:ext>
            </a:extLst>
          </p:cNvPr>
          <p:cNvSpPr txBox="1"/>
          <p:nvPr/>
        </p:nvSpPr>
        <p:spPr>
          <a:xfrm>
            <a:off x="9116926" y="2556416"/>
            <a:ext cx="26124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FIM DO JUÍZO</a:t>
            </a:r>
            <a:br>
              <a:rPr lang="pt-BR" sz="1400" dirty="0"/>
            </a:br>
            <a:r>
              <a:rPr lang="pt-BR" sz="1400" dirty="0"/>
              <a:t>O Filho do homem recebe o reino</a:t>
            </a:r>
            <a:br>
              <a:rPr lang="pt-BR" sz="1400" dirty="0"/>
            </a:br>
            <a:r>
              <a:rPr lang="pt-BR" sz="1400" dirty="0"/>
              <a:t>v13 – v14</a:t>
            </a:r>
          </a:p>
        </p:txBody>
      </p:sp>
      <p:cxnSp>
        <p:nvCxnSpPr>
          <p:cNvPr id="46" name="Conector Reto 45">
            <a:extLst>
              <a:ext uri="{FF2B5EF4-FFF2-40B4-BE49-F238E27FC236}">
                <a16:creationId xmlns:a16="http://schemas.microsoft.com/office/drawing/2014/main" id="{E01712C0-1EDD-8640-BE8A-201BDF1962BA}"/>
              </a:ext>
            </a:extLst>
          </p:cNvPr>
          <p:cNvCxnSpPr>
            <a:cxnSpLocks/>
          </p:cNvCxnSpPr>
          <p:nvPr/>
        </p:nvCxnSpPr>
        <p:spPr>
          <a:xfrm>
            <a:off x="9249961" y="3485321"/>
            <a:ext cx="2479412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0578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22EB3C-A143-D342-AD0A-35E499CF90A1}"/>
              </a:ext>
            </a:extLst>
          </p:cNvPr>
          <p:cNvSpPr/>
          <p:nvPr/>
        </p:nvSpPr>
        <p:spPr>
          <a:xfrm>
            <a:off x="989436" y="1483365"/>
            <a:ext cx="34781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JUÍZO DIVINO NA VISÃO DE DANIEL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194A1A6-FC6E-9A46-83F3-19E7CCD25D56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98E7FDFE-FA21-8249-93FE-25636C7CC9EA}"/>
              </a:ext>
            </a:extLst>
          </p:cNvPr>
          <p:cNvCxnSpPr>
            <a:cxnSpLocks/>
          </p:cNvCxnSpPr>
          <p:nvPr/>
        </p:nvCxnSpPr>
        <p:spPr>
          <a:xfrm>
            <a:off x="830658" y="4426224"/>
            <a:ext cx="10523142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FC9D4C3-90F1-4943-9EB0-61E51FB7B79C}"/>
              </a:ext>
            </a:extLst>
          </p:cNvPr>
          <p:cNvSpPr txBox="1"/>
          <p:nvPr/>
        </p:nvSpPr>
        <p:spPr>
          <a:xfrm>
            <a:off x="1768771" y="4563671"/>
            <a:ext cx="1873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MEDO-PERSA (</a:t>
            </a:r>
            <a:br>
              <a:rPr lang="pt-BR" sz="1200" dirty="0"/>
            </a:br>
            <a:r>
              <a:rPr lang="pt-BR" sz="1200" dirty="0"/>
              <a:t>539-331 </a:t>
            </a:r>
            <a:r>
              <a:rPr lang="pt-BR" sz="1200" dirty="0" err="1"/>
              <a:t>aC</a:t>
            </a:r>
            <a:r>
              <a:rPr lang="pt-BR" sz="1200" dirty="0"/>
              <a:t>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F06D7EA-975B-1845-9A49-09F1ECAEF78F}"/>
              </a:ext>
            </a:extLst>
          </p:cNvPr>
          <p:cNvSpPr txBox="1"/>
          <p:nvPr/>
        </p:nvSpPr>
        <p:spPr>
          <a:xfrm>
            <a:off x="3414015" y="4576850"/>
            <a:ext cx="1562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GRÉCIA </a:t>
            </a:r>
            <a:br>
              <a:rPr lang="pt-BR" sz="1200" dirty="0"/>
            </a:br>
            <a:r>
              <a:rPr lang="pt-BR" sz="1200" dirty="0"/>
              <a:t>(331-168 </a:t>
            </a:r>
            <a:r>
              <a:rPr lang="pt-BR" sz="1200" dirty="0" err="1"/>
              <a:t>aC</a:t>
            </a:r>
            <a:r>
              <a:rPr lang="pt-BR" sz="1200" dirty="0"/>
              <a:t>)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66DD02F-06B8-BB4C-8D96-2E1CED46DDFA}"/>
              </a:ext>
            </a:extLst>
          </p:cNvPr>
          <p:cNvSpPr txBox="1"/>
          <p:nvPr/>
        </p:nvSpPr>
        <p:spPr>
          <a:xfrm>
            <a:off x="4815080" y="4576850"/>
            <a:ext cx="1700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ROMA </a:t>
            </a:r>
            <a:br>
              <a:rPr lang="pt-BR" sz="1200" dirty="0"/>
            </a:br>
            <a:r>
              <a:rPr lang="pt-BR" sz="1200" dirty="0"/>
              <a:t>(168 </a:t>
            </a:r>
            <a:r>
              <a:rPr lang="pt-BR" sz="1200" dirty="0" err="1"/>
              <a:t>aC</a:t>
            </a:r>
            <a:r>
              <a:rPr lang="pt-BR" sz="1200" dirty="0"/>
              <a:t>– 476 </a:t>
            </a:r>
            <a:r>
              <a:rPr lang="pt-BR" sz="1200" dirty="0" err="1"/>
              <a:t>dC</a:t>
            </a:r>
            <a:r>
              <a:rPr lang="pt-BR" sz="1200" dirty="0"/>
              <a:t>)</a:t>
            </a:r>
          </a:p>
        </p:txBody>
      </p:sp>
      <p:pic>
        <p:nvPicPr>
          <p:cNvPr id="16" name="Picture 2" descr="last of three daniel 7 lions by jbeverlygreene on DeviantArt">
            <a:extLst>
              <a:ext uri="{FF2B5EF4-FFF2-40B4-BE49-F238E27FC236}">
                <a16:creationId xmlns:a16="http://schemas.microsoft.com/office/drawing/2014/main" id="{C22E360A-8457-0642-B447-BBA5F9FDF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77" b="94602" l="1961" r="95895">
                        <a14:foregroundMark x1="7292" y1="19413" x2="7292" y2="19413"/>
                        <a14:foregroundMark x1="2880" y1="25189" x2="2880" y2="25189"/>
                        <a14:foregroundMark x1="92034" y1="18750" x2="92034" y2="18750"/>
                        <a14:foregroundMark x1="93444" y1="14205" x2="93444" y2="14205"/>
                        <a14:foregroundMark x1="84804" y1="8996" x2="84804" y2="8996"/>
                        <a14:foregroundMark x1="2022" y1="21402" x2="2022" y2="21402"/>
                        <a14:foregroundMark x1="94975" y1="14015" x2="94975" y2="14015"/>
                        <a14:foregroundMark x1="95650" y1="19318" x2="95650" y2="19318"/>
                        <a14:foregroundMark x1="52880" y1="94034" x2="52880" y2="94034"/>
                        <a14:foregroundMark x1="14154" y1="7576" x2="14154" y2="7576"/>
                        <a14:foregroundMark x1="46201" y1="5777" x2="46201" y2="5777"/>
                        <a14:foregroundMark x1="95895" y1="14015" x2="95895" y2="14015"/>
                        <a14:foregroundMark x1="42402" y1="94602" x2="42402" y2="94602"/>
                        <a14:foregroundMark x1="18505" y1="10795" x2="18505" y2="10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8370" y="3009673"/>
            <a:ext cx="1683512" cy="108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3 of 3 on the 2nd beast of daniel 7 by jbeverlygreene on DeviantArt">
            <a:extLst>
              <a:ext uri="{FF2B5EF4-FFF2-40B4-BE49-F238E27FC236}">
                <a16:creationId xmlns:a16="http://schemas.microsoft.com/office/drawing/2014/main" id="{833330AE-3A50-194A-A2DD-4FAFD6120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82" b="96440" l="3641" r="95839">
                        <a14:foregroundMark x1="30169" y1="9900" x2="30169" y2="9900"/>
                        <a14:foregroundMark x1="27568" y1="14238" x2="27568" y2="14238"/>
                        <a14:foregroundMark x1="27828" y1="13014" x2="27828" y2="13014"/>
                        <a14:foregroundMark x1="50325" y1="6897" x2="50325" y2="6897"/>
                        <a14:foregroundMark x1="65150" y1="3782" x2="65150" y2="3782"/>
                        <a14:foregroundMark x1="91808" y1="63626" x2="91808" y2="63626"/>
                        <a14:foregroundMark x1="95839" y1="79644" x2="95839" y2="79644"/>
                        <a14:foregroundMark x1="85956" y1="90990" x2="85956" y2="90990"/>
                        <a14:foregroundMark x1="65150" y1="92770" x2="65150" y2="92770"/>
                        <a14:foregroundMark x1="12484" y1="94216" x2="12484" y2="94216"/>
                        <a14:foregroundMark x1="3641" y1="96440" x2="3641" y2="96440"/>
                        <a14:foregroundMark x1="14174" y1="96218" x2="14174" y2="96218"/>
                        <a14:foregroundMark x1="66580" y1="94216" x2="66580" y2="942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5239" y="2751754"/>
            <a:ext cx="1151454" cy="134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third winged leopard in daniel 7 series by jbeverlygreene on DeviantArt">
            <a:extLst>
              <a:ext uri="{FF2B5EF4-FFF2-40B4-BE49-F238E27FC236}">
                <a16:creationId xmlns:a16="http://schemas.microsoft.com/office/drawing/2014/main" id="{8CBA4E16-E63C-D446-95A2-762A47D6C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476" b="97148" l="9956" r="89666">
                        <a14:foregroundMark x1="81537" y1="7219" x2="81537" y2="7219"/>
                        <a14:foregroundMark x1="80277" y1="4545" x2="80277" y2="4545"/>
                        <a14:foregroundMark x1="81159" y1="3743" x2="81159" y2="3743"/>
                        <a14:foregroundMark x1="31002" y1="62567" x2="31002" y2="62567"/>
                        <a14:foregroundMark x1="50473" y1="94563" x2="50473" y2="94563"/>
                        <a14:foregroundMark x1="43604" y1="96257" x2="43604" y2="96257"/>
                        <a14:foregroundMark x1="51481" y1="97148" x2="51481" y2="97148"/>
                        <a14:foregroundMark x1="61059" y1="96613" x2="61059" y2="966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20240" y="2664206"/>
            <a:ext cx="1902828" cy="1345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>
            <a:extLst>
              <a:ext uri="{FF2B5EF4-FFF2-40B4-BE49-F238E27FC236}">
                <a16:creationId xmlns:a16="http://schemas.microsoft.com/office/drawing/2014/main" id="{9E7903C3-5DBF-3549-9895-736461820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977" b="95906" l="9892" r="89954">
                        <a14:foregroundMark x1="26893" y1="93684" x2="26893" y2="93684"/>
                        <a14:foregroundMark x1="31530" y1="96257" x2="31530" y2="96257"/>
                        <a14:foregroundMark x1="78207" y1="22924" x2="78207" y2="22924"/>
                        <a14:foregroundMark x1="64297" y1="13333" x2="64297" y2="13333"/>
                        <a14:foregroundMark x1="34621" y1="7719" x2="34621" y2="7719"/>
                        <a14:foregroundMark x1="46677" y1="6901" x2="46677" y2="6901"/>
                        <a14:foregroundMark x1="32767" y1="3977" x2="32767" y2="3977"/>
                        <a14:foregroundMark x1="34158" y1="3977" x2="34158" y2="3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9552" y="2676906"/>
            <a:ext cx="1071429" cy="141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550BFD12-92DB-8144-A3B7-B31C294C44FA}"/>
              </a:ext>
            </a:extLst>
          </p:cNvPr>
          <p:cNvSpPr txBox="1"/>
          <p:nvPr/>
        </p:nvSpPr>
        <p:spPr>
          <a:xfrm>
            <a:off x="6342232" y="4543753"/>
            <a:ext cx="2398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ROMA PAPAL  </a:t>
            </a:r>
            <a:br>
              <a:rPr lang="pt-BR" sz="1200" dirty="0"/>
            </a:br>
            <a:r>
              <a:rPr lang="pt-BR" sz="1200" dirty="0"/>
              <a:t>(538 </a:t>
            </a:r>
            <a:r>
              <a:rPr lang="pt-BR" sz="1200" dirty="0" err="1"/>
              <a:t>aC</a:t>
            </a:r>
            <a:r>
              <a:rPr lang="pt-BR" sz="1200" dirty="0"/>
              <a:t>– 1798 </a:t>
            </a:r>
            <a:r>
              <a:rPr lang="pt-BR" sz="1200" dirty="0" err="1"/>
              <a:t>dC</a:t>
            </a:r>
            <a:r>
              <a:rPr lang="pt-BR" sz="1200" dirty="0"/>
              <a:t>)</a:t>
            </a:r>
          </a:p>
        </p:txBody>
      </p:sp>
      <p:pic>
        <p:nvPicPr>
          <p:cNvPr id="22" name="Picture 8" descr="Book of Daniel Book of Revelation Bible Daniel 7 Daniel's final vision,  God, Book of Daniel, Book of Revelation, Bible png | PNGWing">
            <a:extLst>
              <a:ext uri="{FF2B5EF4-FFF2-40B4-BE49-F238E27FC236}">
                <a16:creationId xmlns:a16="http://schemas.microsoft.com/office/drawing/2014/main" id="{B3D8946F-CCF9-F34D-B3D4-132FE4A19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986" b="90000" l="8913" r="90000">
                        <a14:foregroundMark x1="54239" y1="9130" x2="54239" y2="9130"/>
                        <a14:foregroundMark x1="8913" y1="59275" x2="8913" y2="592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5208" y="1986956"/>
            <a:ext cx="2929542" cy="2197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D6AAC8F1-3454-5E40-9FFA-27509CCA0D6D}"/>
              </a:ext>
            </a:extLst>
          </p:cNvPr>
          <p:cNvSpPr txBox="1"/>
          <p:nvPr/>
        </p:nvSpPr>
        <p:spPr>
          <a:xfrm>
            <a:off x="7707616" y="1569801"/>
            <a:ext cx="23982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accent4"/>
                </a:solidFill>
              </a:rPr>
              <a:t>INICIO DO JUÍZO CELESTIAL</a:t>
            </a:r>
          </a:p>
        </p:txBody>
      </p: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1A05D65D-9733-E446-9548-BBE5DDCCE0FA}"/>
              </a:ext>
            </a:extLst>
          </p:cNvPr>
          <p:cNvCxnSpPr>
            <a:stCxn id="23" idx="2"/>
          </p:cNvCxnSpPr>
          <p:nvPr/>
        </p:nvCxnSpPr>
        <p:spPr>
          <a:xfrm>
            <a:off x="8906717" y="1846800"/>
            <a:ext cx="0" cy="2579424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3652D197-F71D-EF49-A469-E11634468EF6}"/>
              </a:ext>
            </a:extLst>
          </p:cNvPr>
          <p:cNvCxnSpPr>
            <a:cxnSpLocks/>
          </p:cNvCxnSpPr>
          <p:nvPr/>
        </p:nvCxnSpPr>
        <p:spPr>
          <a:xfrm>
            <a:off x="1874790" y="4306957"/>
            <a:ext cx="0" cy="25664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7C6ECECE-67FC-F242-BD17-C5EB0DC152ED}"/>
              </a:ext>
            </a:extLst>
          </p:cNvPr>
          <p:cNvCxnSpPr/>
          <p:nvPr/>
        </p:nvCxnSpPr>
        <p:spPr>
          <a:xfrm>
            <a:off x="3430396" y="4287112"/>
            <a:ext cx="0" cy="25664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44666F60-A0BA-2C42-9531-4959BC73F540}"/>
              </a:ext>
            </a:extLst>
          </p:cNvPr>
          <p:cNvCxnSpPr/>
          <p:nvPr/>
        </p:nvCxnSpPr>
        <p:spPr>
          <a:xfrm>
            <a:off x="4927117" y="4306957"/>
            <a:ext cx="0" cy="25664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D3452C27-E26C-FB49-97B7-837697751619}"/>
              </a:ext>
            </a:extLst>
          </p:cNvPr>
          <p:cNvCxnSpPr/>
          <p:nvPr/>
        </p:nvCxnSpPr>
        <p:spPr>
          <a:xfrm>
            <a:off x="6401196" y="4297903"/>
            <a:ext cx="0" cy="25664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5DD55B27-EF94-5541-88A9-79B6A632E214}"/>
              </a:ext>
            </a:extLst>
          </p:cNvPr>
          <p:cNvCxnSpPr/>
          <p:nvPr/>
        </p:nvCxnSpPr>
        <p:spPr>
          <a:xfrm>
            <a:off x="8561925" y="4264769"/>
            <a:ext cx="0" cy="25664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27F01E81-DE13-DB44-A8C4-180C0E256D79}"/>
              </a:ext>
            </a:extLst>
          </p:cNvPr>
          <p:cNvSpPr txBox="1"/>
          <p:nvPr/>
        </p:nvSpPr>
        <p:spPr>
          <a:xfrm>
            <a:off x="333514" y="4563671"/>
            <a:ext cx="1761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BABILÔNIA </a:t>
            </a:r>
            <a:br>
              <a:rPr lang="pt-BR" sz="1200" dirty="0"/>
            </a:br>
            <a:r>
              <a:rPr lang="pt-BR" sz="1200" dirty="0"/>
              <a:t>(605-539 </a:t>
            </a:r>
            <a:r>
              <a:rPr lang="pt-BR" sz="1200" dirty="0" err="1"/>
              <a:t>aC</a:t>
            </a:r>
            <a:r>
              <a:rPr lang="pt-BR" sz="1200" dirty="0"/>
              <a:t>)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08FC90E6-9A75-284A-9E12-62708430A1D6}"/>
              </a:ext>
            </a:extLst>
          </p:cNvPr>
          <p:cNvSpPr txBox="1"/>
          <p:nvPr/>
        </p:nvSpPr>
        <p:spPr>
          <a:xfrm>
            <a:off x="9985144" y="4496049"/>
            <a:ext cx="2398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REINO DE  DEUS </a:t>
            </a:r>
            <a:br>
              <a:rPr lang="pt-BR" sz="1200" dirty="0"/>
            </a:br>
            <a:r>
              <a:rPr lang="pt-BR" sz="1200" dirty="0"/>
              <a:t>(eternidade) 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3B92B936-A020-AE4D-BCC7-BCDB125470C8}"/>
              </a:ext>
            </a:extLst>
          </p:cNvPr>
          <p:cNvSpPr/>
          <p:nvPr/>
        </p:nvSpPr>
        <p:spPr>
          <a:xfrm>
            <a:off x="8906717" y="4379837"/>
            <a:ext cx="2447083" cy="128321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101D083-729D-CA40-83DA-77B13ED133E5}"/>
              </a:ext>
            </a:extLst>
          </p:cNvPr>
          <p:cNvSpPr txBox="1"/>
          <p:nvPr/>
        </p:nvSpPr>
        <p:spPr>
          <a:xfrm>
            <a:off x="8906717" y="4018935"/>
            <a:ext cx="23982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accent4"/>
                </a:solidFill>
              </a:rPr>
              <a:t>JUÍZO EM ANDAMENTO</a:t>
            </a:r>
          </a:p>
        </p:txBody>
      </p:sp>
      <p:pic>
        <p:nvPicPr>
          <p:cNvPr id="1026" name="Picture 2" descr="Filho De Deus fundo png &amp; imagem png - Jesus Cristo PNG png transparente  grátis">
            <a:extLst>
              <a:ext uri="{FF2B5EF4-FFF2-40B4-BE49-F238E27FC236}">
                <a16:creationId xmlns:a16="http://schemas.microsoft.com/office/drawing/2014/main" id="{E2F32CF8-C4BB-EC4F-B24A-529BB2C62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70813" y="1289991"/>
            <a:ext cx="3302000" cy="27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CaixaDeTexto 45">
            <a:extLst>
              <a:ext uri="{FF2B5EF4-FFF2-40B4-BE49-F238E27FC236}">
                <a16:creationId xmlns:a16="http://schemas.microsoft.com/office/drawing/2014/main" id="{83C3B282-8704-A84D-96A1-F70623A5B103}"/>
              </a:ext>
            </a:extLst>
          </p:cNvPr>
          <p:cNvSpPr txBox="1"/>
          <p:nvPr/>
        </p:nvSpPr>
        <p:spPr>
          <a:xfrm>
            <a:off x="2051882" y="5414924"/>
            <a:ext cx="5016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DESCRIÇÃO DS 4 ANIMAIS </a:t>
            </a:r>
            <a:br>
              <a:rPr lang="pt-BR" sz="1400" dirty="0"/>
            </a:br>
            <a:r>
              <a:rPr lang="pt-BR" sz="1400" dirty="0"/>
              <a:t>v1 – v8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1FD11742-84E3-8746-8AEF-55BF1584DE21}"/>
              </a:ext>
            </a:extLst>
          </p:cNvPr>
          <p:cNvSpPr txBox="1"/>
          <p:nvPr/>
        </p:nvSpPr>
        <p:spPr>
          <a:xfrm>
            <a:off x="7655437" y="1044529"/>
            <a:ext cx="22841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VISÃO DO JUÍZO </a:t>
            </a:r>
            <a:br>
              <a:rPr lang="pt-BR" sz="1400" dirty="0"/>
            </a:br>
            <a:r>
              <a:rPr lang="pt-BR" sz="1400" dirty="0"/>
              <a:t>v9 – v10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9715318D-0BAE-054C-B2F0-FFDE26FAD72B}"/>
              </a:ext>
            </a:extLst>
          </p:cNvPr>
          <p:cNvSpPr txBox="1"/>
          <p:nvPr/>
        </p:nvSpPr>
        <p:spPr>
          <a:xfrm>
            <a:off x="9653581" y="5192624"/>
            <a:ext cx="26124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FIM DO JUÍZO</a:t>
            </a:r>
            <a:br>
              <a:rPr lang="pt-BR" sz="1400" dirty="0"/>
            </a:br>
            <a:r>
              <a:rPr lang="pt-BR" sz="1400" dirty="0"/>
              <a:t>O Filho do homem recebe o reino</a:t>
            </a:r>
            <a:br>
              <a:rPr lang="pt-BR" sz="1400" dirty="0"/>
            </a:br>
            <a:r>
              <a:rPr lang="pt-BR" sz="1400" dirty="0"/>
              <a:t>v13 – v14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5A41CEAD-5353-3A4D-9C3E-32603AF209BD}"/>
              </a:ext>
            </a:extLst>
          </p:cNvPr>
          <p:cNvSpPr/>
          <p:nvPr/>
        </p:nvSpPr>
        <p:spPr>
          <a:xfrm>
            <a:off x="9103003" y="1956927"/>
            <a:ext cx="168469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Porquanto </a:t>
            </a:r>
            <a:r>
              <a:rPr lang="pt-BR" sz="1200" dirty="0">
                <a:solidFill>
                  <a:schemeClr val="accent4"/>
                </a:solidFill>
              </a:rPr>
              <a:t>tem determinado um dia em que com justiça há de julgar o mundo, por meio do homem </a:t>
            </a:r>
            <a:r>
              <a:rPr lang="pt-BR" sz="1200" dirty="0"/>
              <a:t>que destinou; e disso deu certeza a todos, ressuscitando-o dentre os mortos.</a:t>
            </a:r>
            <a:br>
              <a:rPr lang="pt-BR" sz="1200" dirty="0"/>
            </a:br>
            <a:r>
              <a:rPr lang="pt-BR" sz="1200" dirty="0"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Atos 17:31</a:t>
            </a:r>
            <a:endParaRPr lang="pt-BR" sz="1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166163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A78D2F71-D391-0048-8BBE-927DC070CF94}"/>
              </a:ext>
            </a:extLst>
          </p:cNvPr>
          <p:cNvSpPr/>
          <p:nvPr/>
        </p:nvSpPr>
        <p:spPr>
          <a:xfrm>
            <a:off x="838200" y="1088370"/>
            <a:ext cx="4749800" cy="55276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8E02C2DD-A5E9-2647-B666-DADBE6A18A57}"/>
              </a:ext>
            </a:extLst>
          </p:cNvPr>
          <p:cNvSpPr/>
          <p:nvPr/>
        </p:nvSpPr>
        <p:spPr>
          <a:xfrm>
            <a:off x="988457" y="1260673"/>
            <a:ext cx="441171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24</a:t>
            </a:r>
            <a:r>
              <a:rPr lang="pt-BR" dirty="0">
                <a:solidFill>
                  <a:schemeClr val="bg1"/>
                </a:solidFill>
              </a:rPr>
              <a:t>E, quanto aos dez chifres, daquele mesmo reino se levantarão dez reis; </a:t>
            </a:r>
            <a:r>
              <a:rPr lang="pt-BR" u="sng" dirty="0">
                <a:solidFill>
                  <a:schemeClr val="bg1"/>
                </a:solidFill>
              </a:rPr>
              <a:t>e depois deles se levantará outro, o qual será diferente dos primeiros, e abaterá a três reis.</a:t>
            </a:r>
            <a:br>
              <a:rPr lang="pt-BR" u="sng" dirty="0">
                <a:solidFill>
                  <a:schemeClr val="bg1"/>
                </a:solidFill>
              </a:rPr>
            </a:br>
            <a:r>
              <a:rPr lang="pt-BR" u="sng" baseline="30000" dirty="0">
                <a:solidFill>
                  <a:schemeClr val="bg1"/>
                </a:solidFill>
              </a:rPr>
              <a:t>25</a:t>
            </a:r>
            <a:r>
              <a:rPr lang="pt-BR" u="sng" dirty="0">
                <a:solidFill>
                  <a:schemeClr val="bg1"/>
                </a:solidFill>
              </a:rPr>
              <a:t>E proferirá palavras contra o Altíssimo</a:t>
            </a:r>
            <a:r>
              <a:rPr lang="pt-BR" dirty="0">
                <a:solidFill>
                  <a:schemeClr val="bg1"/>
                </a:solidFill>
              </a:rPr>
              <a:t>, e </a:t>
            </a:r>
            <a:r>
              <a:rPr lang="pt-BR" u="sng" dirty="0">
                <a:solidFill>
                  <a:schemeClr val="bg1"/>
                </a:solidFill>
              </a:rPr>
              <a:t>destruirá os santos do Altís</a:t>
            </a:r>
            <a:r>
              <a:rPr lang="pt-BR" dirty="0">
                <a:solidFill>
                  <a:schemeClr val="bg1"/>
                </a:solidFill>
              </a:rPr>
              <a:t>simo, </a:t>
            </a:r>
            <a:r>
              <a:rPr lang="pt-BR" u="sng" dirty="0">
                <a:solidFill>
                  <a:schemeClr val="bg1"/>
                </a:solidFill>
              </a:rPr>
              <a:t>e cuidará em mudar os tempos e a lei</a:t>
            </a:r>
            <a:r>
              <a:rPr lang="pt-BR" dirty="0">
                <a:solidFill>
                  <a:schemeClr val="bg1"/>
                </a:solidFill>
              </a:rPr>
              <a:t>; e eles serão entregues na sua mão, </a:t>
            </a:r>
            <a:r>
              <a:rPr lang="pt-BR" u="sng" dirty="0">
                <a:solidFill>
                  <a:schemeClr val="bg1"/>
                </a:solidFill>
              </a:rPr>
              <a:t>por um tempo, e tempos, e a metade de um tempo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  <a:highlight>
                  <a:srgbClr val="FFFF00"/>
                </a:highlight>
              </a:rPr>
              <a:t>26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Mas o juízo será estabelecido</a:t>
            </a:r>
            <a:r>
              <a:rPr lang="pt-BR" dirty="0">
                <a:solidFill>
                  <a:schemeClr val="bg1"/>
                </a:solidFill>
              </a:rPr>
              <a:t>, e eles tirarão o seu domínio, para o destruir e para o desfazer até ao fim.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  <a:highlight>
                  <a:srgbClr val="FFFF00"/>
                </a:highlight>
              </a:rPr>
              <a:t>27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E o reino, e o domínio, e a majestade dos reinos debaixo de todo o céu serão dados ao povo dos santos do Altíssimo; o seu reino será um reino eterno, e todos os domínios o servirão, e lhe obedecerão.</a:t>
            </a:r>
            <a:b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7:24-27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3417231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22EB3C-A143-D342-AD0A-35E499CF90A1}"/>
              </a:ext>
            </a:extLst>
          </p:cNvPr>
          <p:cNvSpPr/>
          <p:nvPr/>
        </p:nvSpPr>
        <p:spPr>
          <a:xfrm>
            <a:off x="989436" y="1483365"/>
            <a:ext cx="2956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RESULTADO DO JUÍZO DIVINO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C220078-0062-2343-8723-86ED03231094}"/>
              </a:ext>
            </a:extLst>
          </p:cNvPr>
          <p:cNvSpPr/>
          <p:nvPr/>
        </p:nvSpPr>
        <p:spPr>
          <a:xfrm>
            <a:off x="989436" y="2310195"/>
            <a:ext cx="33666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E foi-lhe dado o domínio, e a honra, e o reino, para que todos os povos, nações e línguas o servissem; </a:t>
            </a:r>
            <a:r>
              <a:rPr lang="pt-BR" dirty="0">
                <a:solidFill>
                  <a:schemeClr val="accent4"/>
                </a:solidFill>
              </a:rPr>
              <a:t>o seu domínio é um domínio eterno, que não passará, e o seu reino tal, que não será destruído.</a:t>
            </a:r>
            <a:br>
              <a:rPr lang="pt-BR" dirty="0">
                <a:solidFill>
                  <a:schemeClr val="accent4"/>
                </a:solidFill>
              </a:rPr>
            </a:br>
            <a:br>
              <a:rPr lang="pt-BR" dirty="0"/>
            </a:b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7:14</a:t>
            </a:r>
            <a:endParaRPr lang="pt-BR" dirty="0">
              <a:effectLst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72875A6-069D-D042-A014-D83636B8FE1E}"/>
              </a:ext>
            </a:extLst>
          </p:cNvPr>
          <p:cNvSpPr/>
          <p:nvPr/>
        </p:nvSpPr>
        <p:spPr>
          <a:xfrm>
            <a:off x="4731701" y="2335059"/>
            <a:ext cx="33666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accent4"/>
                </a:solidFill>
              </a:rPr>
              <a:t>Mas os santos do Altíssimo receberão o reino</a:t>
            </a:r>
            <a:r>
              <a:rPr lang="pt-BR" dirty="0"/>
              <a:t>, e o possuirão para todo o sempre, e de </a:t>
            </a:r>
            <a:r>
              <a:rPr lang="pt-BR" dirty="0">
                <a:solidFill>
                  <a:schemeClr val="accent4"/>
                </a:solidFill>
              </a:rPr>
              <a:t>eternidade em eternidade</a:t>
            </a:r>
            <a:r>
              <a:rPr lang="pt-BR" dirty="0"/>
              <a:t>.</a:t>
            </a:r>
            <a:br>
              <a:rPr lang="pt-BR" dirty="0"/>
            </a:br>
            <a:br>
              <a:rPr lang="pt-BR" dirty="0"/>
            </a:b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7:18</a:t>
            </a:r>
            <a:endParaRPr lang="pt-BR" dirty="0">
              <a:effectLst/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A239A80B-A66A-B94E-AF65-0F70A4BF27CE}"/>
              </a:ext>
            </a:extLst>
          </p:cNvPr>
          <p:cNvSpPr/>
          <p:nvPr/>
        </p:nvSpPr>
        <p:spPr>
          <a:xfrm>
            <a:off x="8473966" y="2287596"/>
            <a:ext cx="33666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E o reino, e o domínio, e a majestade dos reinos debaixo de todo o céu </a:t>
            </a:r>
            <a:r>
              <a:rPr lang="pt-BR" dirty="0">
                <a:solidFill>
                  <a:schemeClr val="accent4"/>
                </a:solidFill>
              </a:rPr>
              <a:t>serão dados ao povo dos santos do Altíssimo</a:t>
            </a:r>
            <a:r>
              <a:rPr lang="pt-BR" dirty="0"/>
              <a:t>; o seu </a:t>
            </a:r>
            <a:r>
              <a:rPr lang="pt-BR" dirty="0">
                <a:solidFill>
                  <a:schemeClr val="accent4"/>
                </a:solidFill>
              </a:rPr>
              <a:t>reino será um reino eterno</a:t>
            </a:r>
            <a:r>
              <a:rPr lang="pt-BR" dirty="0"/>
              <a:t>, e todos os domínios o servirão, e lhe obedecerão.</a:t>
            </a:r>
            <a:br>
              <a:rPr lang="pt-BR" dirty="0"/>
            </a:br>
            <a:br>
              <a:rPr lang="pt-BR" dirty="0"/>
            </a:br>
            <a:r>
              <a:rPr lang="pt-BR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7:27</a:t>
            </a:r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35443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3197</TotalTime>
  <Words>7904</Words>
  <Application>Microsoft Macintosh PowerPoint</Application>
  <PresentationFormat>Widescreen</PresentationFormat>
  <Paragraphs>631</Paragraphs>
  <Slides>59</Slides>
  <Notes>57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59</vt:i4>
      </vt:variant>
    </vt:vector>
  </HeadingPairs>
  <TitlesOfParts>
    <vt:vector size="65" baseType="lpstr">
      <vt:lpstr>Arial</vt:lpstr>
      <vt:lpstr>Calibri</vt:lpstr>
      <vt:lpstr>Calibri Light</vt:lpstr>
      <vt:lpstr>Corbel</vt:lpstr>
      <vt:lpstr>Roboto</vt:lpstr>
      <vt:lpstr>Tema do Office</vt:lpstr>
      <vt:lpstr>Apresentação do PowerPoint</vt:lpstr>
      <vt:lpstr>EPISÓDIO 7</vt:lpstr>
      <vt:lpstr>EPISÓDIO 07</vt:lpstr>
      <vt:lpstr>EPISÓDIO 07</vt:lpstr>
      <vt:lpstr>Apresentação do PowerPoint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  <vt:lpstr>EPISÓDIO 07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EA - Miguel Caetano Magalhães</dc:creator>
  <cp:lastModifiedBy>EA - Miguel Caetano Magalhães</cp:lastModifiedBy>
  <cp:revision>126</cp:revision>
  <dcterms:created xsi:type="dcterms:W3CDTF">2021-04-09T17:42:29Z</dcterms:created>
  <dcterms:modified xsi:type="dcterms:W3CDTF">2022-08-05T21:34:35Z</dcterms:modified>
</cp:coreProperties>
</file>