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383" r:id="rId4"/>
    <p:sldId id="286" r:id="rId5"/>
    <p:sldId id="384" r:id="rId6"/>
    <p:sldId id="385" r:id="rId7"/>
    <p:sldId id="386" r:id="rId8"/>
    <p:sldId id="387" r:id="rId9"/>
    <p:sldId id="389" r:id="rId10"/>
    <p:sldId id="390" r:id="rId11"/>
    <p:sldId id="388" r:id="rId12"/>
    <p:sldId id="391" r:id="rId13"/>
    <p:sldId id="392" r:id="rId14"/>
    <p:sldId id="393" r:id="rId15"/>
    <p:sldId id="396" r:id="rId16"/>
    <p:sldId id="394" r:id="rId17"/>
    <p:sldId id="395" r:id="rId18"/>
    <p:sldId id="374" r:id="rId19"/>
    <p:sldId id="380" r:id="rId20"/>
    <p:sldId id="39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830"/>
    <p:restoredTop sz="95016"/>
  </p:normalViewPr>
  <p:slideViewPr>
    <p:cSldViewPr snapToGrid="0" snapToObjects="1">
      <p:cViewPr>
        <p:scale>
          <a:sx n="80" d="100"/>
          <a:sy n="80" d="100"/>
        </p:scale>
        <p:origin x="336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02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921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986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829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826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694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648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401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7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784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264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607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038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5146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813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850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912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9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8/26,27+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9/1-3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9/19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9/20-23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hb/9/11,12+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hb/9/27,28+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2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9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ORAÇÃO DE DANIEL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FIM DO CATIVEIRO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ORAÇÃO, CONFISSÃO E INTERCESSÃO DE DANIEL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EXPLICAÇÃO DA VISÃO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 A APARIÇÃO DE GABRIEL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AS SETENTA SEMANAS PROFÉTICAS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EXPLICAÇÃO DE GABRIEL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JUSTIÇA DO MESSIAS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838200" y="1760810"/>
            <a:ext cx="4749800" cy="28547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988457" y="1933112"/>
            <a:ext cx="44117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26</a:t>
            </a:r>
            <a:r>
              <a:rPr lang="pt-BR" dirty="0">
                <a:solidFill>
                  <a:schemeClr val="bg1"/>
                </a:solidFill>
              </a:rPr>
              <a:t>E a </a:t>
            </a:r>
            <a:r>
              <a:rPr lang="pt-BR" u="sng" dirty="0">
                <a:solidFill>
                  <a:schemeClr val="bg1"/>
                </a:solidFill>
              </a:rPr>
              <a:t>visão da tarde e da manhã que foi falada, é verdadeira</a:t>
            </a:r>
            <a:r>
              <a:rPr lang="pt-BR" dirty="0">
                <a:solidFill>
                  <a:schemeClr val="bg1"/>
                </a:solidFill>
              </a:rPr>
              <a:t>. Tu, porém, cerra a visão, </a:t>
            </a:r>
            <a:r>
              <a:rPr lang="pt-BR" u="sng" dirty="0">
                <a:solidFill>
                  <a:schemeClr val="bg1"/>
                </a:solidFill>
              </a:rPr>
              <a:t>porque se refere a dias muito distantes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27</a:t>
            </a:r>
            <a:r>
              <a:rPr lang="pt-BR" dirty="0">
                <a:solidFill>
                  <a:schemeClr val="bg1"/>
                </a:solidFill>
              </a:rPr>
              <a:t>E eu, Daniel, enfraqueci, e estive enfermo alguns dias; então levantei-me e tratei do negócio do rei. E </a:t>
            </a:r>
            <a:r>
              <a:rPr lang="pt-BR" u="sng" dirty="0">
                <a:solidFill>
                  <a:schemeClr val="bg1"/>
                </a:solidFill>
              </a:rPr>
              <a:t>espantei-me acerca da visão, e não havia quem a entendesse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8:26,27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C6F748-99B0-924D-BE89-AD69C5947CE9}"/>
              </a:ext>
            </a:extLst>
          </p:cNvPr>
          <p:cNvSpPr txBox="1"/>
          <p:nvPr/>
        </p:nvSpPr>
        <p:spPr>
          <a:xfrm>
            <a:off x="7195458" y="2803414"/>
            <a:ext cx="39188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2.300 anos proféticos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Daniel chega a considerar eu este seria o tempo em que o templo em Jerusalém ficaria desolado.</a:t>
            </a:r>
            <a:endParaRPr lang="pt-BR" dirty="0"/>
          </a:p>
        </p:txBody>
      </p:sp>
      <p:cxnSp>
        <p:nvCxnSpPr>
          <p:cNvPr id="8" name="Conector em Curva 7">
            <a:extLst>
              <a:ext uri="{FF2B5EF4-FFF2-40B4-BE49-F238E27FC236}">
                <a16:creationId xmlns:a16="http://schemas.microsoft.com/office/drawing/2014/main" id="{0358EA27-3583-504A-9267-E34A6FE73F3B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4887686" y="2373086"/>
            <a:ext cx="4267201" cy="43032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105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838200" y="1760810"/>
            <a:ext cx="4749800" cy="39650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988457" y="1933112"/>
            <a:ext cx="44117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No ano primeiro de </a:t>
            </a:r>
            <a:r>
              <a:rPr lang="pt-BR" u="sng" dirty="0">
                <a:solidFill>
                  <a:schemeClr val="bg1"/>
                </a:solidFill>
              </a:rPr>
              <a:t>Dario</a:t>
            </a:r>
            <a:r>
              <a:rPr lang="pt-BR" dirty="0">
                <a:solidFill>
                  <a:schemeClr val="bg1"/>
                </a:solidFill>
              </a:rPr>
              <a:t>, filho de </a:t>
            </a:r>
            <a:r>
              <a:rPr lang="pt-BR" dirty="0" err="1">
                <a:solidFill>
                  <a:schemeClr val="bg1"/>
                </a:solidFill>
              </a:rPr>
              <a:t>Assuero</a:t>
            </a:r>
            <a:r>
              <a:rPr lang="pt-BR" dirty="0">
                <a:solidFill>
                  <a:schemeClr val="bg1"/>
                </a:solidFill>
              </a:rPr>
              <a:t>, da </a:t>
            </a:r>
            <a:r>
              <a:rPr lang="pt-BR" u="sng" dirty="0">
                <a:solidFill>
                  <a:schemeClr val="bg1"/>
                </a:solidFill>
              </a:rPr>
              <a:t>linhagem dos medos</a:t>
            </a:r>
            <a:r>
              <a:rPr lang="pt-BR" dirty="0">
                <a:solidFill>
                  <a:schemeClr val="bg1"/>
                </a:solidFill>
              </a:rPr>
              <a:t>, o qual foi constituído rei sobre o reino dos caldeus,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u="sng" dirty="0">
                <a:solidFill>
                  <a:schemeClr val="bg1"/>
                </a:solidFill>
              </a:rPr>
              <a:t>No primeiro ano do seu reinado</a:t>
            </a:r>
            <a:r>
              <a:rPr lang="pt-BR" dirty="0">
                <a:solidFill>
                  <a:schemeClr val="bg1"/>
                </a:solidFill>
              </a:rPr>
              <a:t>, eu, Daniel, </a:t>
            </a:r>
            <a:r>
              <a:rPr lang="pt-BR" u="sng" dirty="0">
                <a:solidFill>
                  <a:schemeClr val="bg1"/>
                </a:solidFill>
              </a:rPr>
              <a:t>entendi pelos livros que o número dos anos, de que falara o Senhor ao profeta Jeremias, em que haviam de cumprir-se as desolações de Jerusalém, era de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setenta anos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E eu dirigi o meu rosto ao Senhor Deus, </a:t>
            </a:r>
            <a:r>
              <a:rPr lang="pt-BR" u="sng" dirty="0">
                <a:solidFill>
                  <a:schemeClr val="bg1"/>
                </a:solidFill>
              </a:rPr>
              <a:t>para o buscar com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oração e súplicas, com jejum, e saco e cinza</a:t>
            </a:r>
            <a:r>
              <a:rPr lang="pt-BR" u="sng" dirty="0">
                <a:solidFill>
                  <a:schemeClr val="bg1"/>
                </a:solidFill>
              </a:rPr>
              <a:t>.</a:t>
            </a:r>
            <a:br>
              <a:rPr lang="pt-BR" u="sng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9:1-3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2CCDE03-5937-9E4F-B57F-26F411644B52}"/>
              </a:ext>
            </a:extLst>
          </p:cNvPr>
          <p:cNvSpPr txBox="1"/>
          <p:nvPr/>
        </p:nvSpPr>
        <p:spPr>
          <a:xfrm>
            <a:off x="7558643" y="3111381"/>
            <a:ext cx="3644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O texto de Jeremias profetizava a respeito do tempo de cativeiro do povo judeu. (67 anos de cativeiro se passaram)</a:t>
            </a:r>
            <a:br>
              <a:rPr lang="pt-BR" sz="1200" dirty="0"/>
            </a:br>
            <a:r>
              <a:rPr lang="pt-BR" sz="1200" dirty="0">
                <a:solidFill>
                  <a:schemeClr val="accent4"/>
                </a:solidFill>
              </a:rPr>
              <a:t>Ref. </a:t>
            </a:r>
            <a:br>
              <a:rPr lang="pt-BR" sz="1200" dirty="0">
                <a:solidFill>
                  <a:schemeClr val="accent4"/>
                </a:solidFill>
              </a:rPr>
            </a:br>
            <a:r>
              <a:rPr lang="pt-BR" sz="1200" dirty="0">
                <a:solidFill>
                  <a:schemeClr val="accent4"/>
                </a:solidFill>
              </a:rPr>
              <a:t>Jr 25; Jr 25.11,12;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261589AB-6DA6-144C-8995-A39E241EE9AF}"/>
              </a:ext>
            </a:extLst>
          </p:cNvPr>
          <p:cNvCxnSpPr/>
          <p:nvPr/>
        </p:nvCxnSpPr>
        <p:spPr>
          <a:xfrm flipV="1">
            <a:off x="3251432" y="3289300"/>
            <a:ext cx="4307211" cy="7239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C365E9A-F2E5-F149-9C1D-1121F131B5A8}"/>
              </a:ext>
            </a:extLst>
          </p:cNvPr>
          <p:cNvSpPr txBox="1"/>
          <p:nvPr/>
        </p:nvSpPr>
        <p:spPr>
          <a:xfrm>
            <a:off x="7534557" y="1760810"/>
            <a:ext cx="364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Este episódio se passa </a:t>
            </a:r>
            <a:r>
              <a:rPr lang="pt-BR" sz="1200" b="1" dirty="0"/>
              <a:t>13 ano</a:t>
            </a:r>
            <a:r>
              <a:rPr lang="pt-BR" sz="1200" dirty="0"/>
              <a:t>s (538 a.C.)após os eventos do capítulo 8 e a visão das 2.300 tardes e manhãs.</a:t>
            </a:r>
            <a:endParaRPr lang="pt-BR" sz="1200" dirty="0">
              <a:solidFill>
                <a:schemeClr val="accent4"/>
              </a:solidFill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D3DEE68F-0874-2647-8CCF-694B48AC3CCD}"/>
              </a:ext>
            </a:extLst>
          </p:cNvPr>
          <p:cNvCxnSpPr>
            <a:cxnSpLocks/>
          </p:cNvCxnSpPr>
          <p:nvPr/>
        </p:nvCxnSpPr>
        <p:spPr>
          <a:xfrm flipV="1">
            <a:off x="1651000" y="1869083"/>
            <a:ext cx="5721131" cy="2148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99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9BBA52-0124-AB4A-A4EE-2AE6968A3FAE}"/>
              </a:ext>
            </a:extLst>
          </p:cNvPr>
          <p:cNvSpPr/>
          <p:nvPr/>
        </p:nvSpPr>
        <p:spPr>
          <a:xfrm>
            <a:off x="640973" y="1467976"/>
            <a:ext cx="5744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ESTRUTURA QUIASTICA DA ORAÇÃO DE DANIEL (CAUSAS)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89F170-B312-F948-B3D6-FE1CD7C956FE}"/>
              </a:ext>
            </a:extLst>
          </p:cNvPr>
          <p:cNvSpPr txBox="1"/>
          <p:nvPr/>
        </p:nvSpPr>
        <p:spPr>
          <a:xfrm>
            <a:off x="640973" y="2372292"/>
            <a:ext cx="9131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Lista de pecados </a:t>
            </a:r>
            <a:r>
              <a:rPr lang="pt-BR" sz="1600" dirty="0">
                <a:solidFill>
                  <a:srgbClr val="FFC000"/>
                </a:solidFill>
              </a:rPr>
              <a:t>(v.5)</a:t>
            </a:r>
            <a:endParaRPr lang="pt-BR" sz="2400" dirty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400" dirty="0"/>
              <a:t>O povo não dá ouvidos </a:t>
            </a:r>
            <a:r>
              <a:rPr lang="pt-BR" sz="1400" dirty="0">
                <a:solidFill>
                  <a:srgbClr val="FFC000"/>
                </a:solidFill>
              </a:rPr>
              <a:t>(v.6)</a:t>
            </a:r>
            <a:endParaRPr lang="pt-BR" sz="2400" dirty="0">
              <a:solidFill>
                <a:srgbClr val="FFC000"/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400" dirty="0"/>
              <a:t>O caráter de Deus </a:t>
            </a:r>
            <a:r>
              <a:rPr lang="pt-BR" sz="1600" dirty="0">
                <a:solidFill>
                  <a:srgbClr val="FFC000"/>
                </a:solidFill>
              </a:rPr>
              <a:t>(v.7 a)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pt-BR" sz="2400" dirty="0"/>
              <a:t>O caráter de Israel </a:t>
            </a:r>
            <a:r>
              <a:rPr lang="pt-BR" sz="1400" dirty="0">
                <a:solidFill>
                  <a:srgbClr val="FFC000"/>
                </a:solidFill>
              </a:rPr>
              <a:t>(v. 7b)</a:t>
            </a:r>
          </a:p>
          <a:p>
            <a:pPr marL="2171700" lvl="4" indent="-342900">
              <a:buFont typeface="Arial" panose="020B0604020202020204" pitchFamily="34" charset="0"/>
              <a:buChar char="•"/>
            </a:pPr>
            <a:r>
              <a:rPr lang="pt-BR" sz="2400" dirty="0"/>
              <a:t>Invocação ao Senhor: Ó </a:t>
            </a:r>
            <a:r>
              <a:rPr lang="pt-BR" sz="2400" dirty="0" err="1"/>
              <a:t>Yahweh</a:t>
            </a:r>
            <a:r>
              <a:rPr lang="pt-BR" sz="2400" dirty="0"/>
              <a:t>! </a:t>
            </a:r>
            <a:r>
              <a:rPr lang="pt-BR" sz="1400" dirty="0">
                <a:solidFill>
                  <a:srgbClr val="FFC000"/>
                </a:solidFill>
              </a:rPr>
              <a:t>(v.8 a)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pt-BR" sz="2400" dirty="0"/>
              <a:t>O caráter de Israel </a:t>
            </a:r>
            <a:r>
              <a:rPr lang="pt-BR" sz="1600" dirty="0">
                <a:solidFill>
                  <a:srgbClr val="FFC000"/>
                </a:solidFill>
              </a:rPr>
              <a:t>(v. 8b)</a:t>
            </a:r>
            <a:endParaRPr lang="pt-BR" sz="2400" dirty="0">
              <a:solidFill>
                <a:srgbClr val="FFC000"/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400" dirty="0"/>
              <a:t>O caráter de Deus </a:t>
            </a:r>
            <a:r>
              <a:rPr lang="pt-BR" sz="1600" dirty="0">
                <a:solidFill>
                  <a:srgbClr val="FFC000"/>
                </a:solidFill>
              </a:rPr>
              <a:t>(v.9)</a:t>
            </a:r>
            <a:endParaRPr lang="pt-BR" sz="2400" dirty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400" dirty="0"/>
              <a:t>O povo não dá ouvidos </a:t>
            </a:r>
            <a:r>
              <a:rPr lang="pt-BR" sz="1600" dirty="0">
                <a:solidFill>
                  <a:srgbClr val="FFC000"/>
                </a:solidFill>
              </a:rPr>
              <a:t>(v. 10)</a:t>
            </a:r>
            <a:endParaRPr lang="pt-BR" sz="2400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A Lista de pecados </a:t>
            </a:r>
            <a:r>
              <a:rPr lang="pt-BR" sz="1600" dirty="0">
                <a:solidFill>
                  <a:srgbClr val="FFC000"/>
                </a:solidFill>
              </a:rPr>
              <a:t>(v.11 a)</a:t>
            </a:r>
            <a:endParaRPr lang="pt-BR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75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9BBA52-0124-AB4A-A4EE-2AE6968A3FAE}"/>
              </a:ext>
            </a:extLst>
          </p:cNvPr>
          <p:cNvSpPr/>
          <p:nvPr/>
        </p:nvSpPr>
        <p:spPr>
          <a:xfrm>
            <a:off x="644346" y="1492008"/>
            <a:ext cx="5752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ESTRUTURA QUIASTICA DA ORAÇÃO DE DANIEL (EFEITOS)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89F170-B312-F948-B3D6-FE1CD7C956FE}"/>
              </a:ext>
            </a:extLst>
          </p:cNvPr>
          <p:cNvSpPr txBox="1"/>
          <p:nvPr/>
        </p:nvSpPr>
        <p:spPr>
          <a:xfrm>
            <a:off x="640973" y="2502011"/>
            <a:ext cx="913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O castigo é derramado sobre Israel </a:t>
            </a:r>
            <a:r>
              <a:rPr lang="pt-BR" sz="1600" dirty="0">
                <a:solidFill>
                  <a:srgbClr val="FFC000"/>
                </a:solidFill>
              </a:rPr>
              <a:t>(v.11b)</a:t>
            </a:r>
            <a:endParaRPr lang="pt-BR" sz="2400" dirty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400" dirty="0"/>
              <a:t>Deus confirma o castigo </a:t>
            </a:r>
            <a:r>
              <a:rPr lang="pt-BR" sz="1400" dirty="0">
                <a:solidFill>
                  <a:srgbClr val="FFC000"/>
                </a:solidFill>
              </a:rPr>
              <a:t>(v.12, 13a)</a:t>
            </a:r>
            <a:endParaRPr lang="pt-BR" sz="2400" dirty="0">
              <a:solidFill>
                <a:srgbClr val="FFC000"/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400" dirty="0"/>
              <a:t>Israel é culpado perante Deus </a:t>
            </a:r>
            <a:r>
              <a:rPr lang="pt-BR" sz="1600" dirty="0">
                <a:solidFill>
                  <a:srgbClr val="FFC000"/>
                </a:solidFill>
              </a:rPr>
              <a:t>(v.13b)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400" dirty="0" err="1"/>
              <a:t>Yahweh</a:t>
            </a:r>
            <a:r>
              <a:rPr lang="pt-BR" sz="2400" dirty="0"/>
              <a:t> observa o castigo </a:t>
            </a:r>
            <a:r>
              <a:rPr lang="pt-BR" sz="1400" dirty="0">
                <a:solidFill>
                  <a:srgbClr val="FFC000"/>
                </a:solidFill>
              </a:rPr>
              <a:t>(v. 14a)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Deus traz o castigo sobre Israel </a:t>
            </a:r>
            <a:r>
              <a:rPr lang="pt-BR" sz="1400" dirty="0">
                <a:solidFill>
                  <a:srgbClr val="FFC000"/>
                </a:solidFill>
              </a:rPr>
              <a:t>(v.14b)</a:t>
            </a:r>
          </a:p>
        </p:txBody>
      </p:sp>
    </p:spTree>
    <p:extLst>
      <p:ext uri="{BB962C8B-B14F-4D97-AF65-F5344CB8AC3E}">
        <p14:creationId xmlns:p14="http://schemas.microsoft.com/office/powerpoint/2010/main" val="180574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9BBA52-0124-AB4A-A4EE-2AE6968A3FAE}"/>
              </a:ext>
            </a:extLst>
          </p:cNvPr>
          <p:cNvSpPr/>
          <p:nvPr/>
        </p:nvSpPr>
        <p:spPr>
          <a:xfrm>
            <a:off x="640973" y="1500788"/>
            <a:ext cx="6259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TRANSGRESSÕES QUE LEVARAM O POVO DE DEUS AO CATIVEIRO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89F170-B312-F948-B3D6-FE1CD7C956FE}"/>
              </a:ext>
            </a:extLst>
          </p:cNvPr>
          <p:cNvSpPr txBox="1"/>
          <p:nvPr/>
        </p:nvSpPr>
        <p:spPr>
          <a:xfrm>
            <a:off x="495300" y="2824606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Abandono (afastamento) de Deus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Idolatria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Transgressão do Sábado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B48FA0-54D3-9144-A823-1DC8421287F8}"/>
              </a:ext>
            </a:extLst>
          </p:cNvPr>
          <p:cNvSpPr txBox="1"/>
          <p:nvPr/>
        </p:nvSpPr>
        <p:spPr>
          <a:xfrm>
            <a:off x="4267200" y="2824606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Abandono (afastamento) de Deus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Idolatria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Transgressão do Sábado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B398D2E-B468-7848-9FFC-70786F44466E}"/>
              </a:ext>
            </a:extLst>
          </p:cNvPr>
          <p:cNvSpPr txBox="1"/>
          <p:nvPr/>
        </p:nvSpPr>
        <p:spPr>
          <a:xfrm>
            <a:off x="8039100" y="2824606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Abandono (afastamento) de Deus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Idolatria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Transgressão do Sábado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016A40A-0CFC-754D-A31B-789D15E0E484}"/>
              </a:ext>
            </a:extLst>
          </p:cNvPr>
          <p:cNvSpPr/>
          <p:nvPr/>
        </p:nvSpPr>
        <p:spPr>
          <a:xfrm>
            <a:off x="495300" y="2317442"/>
            <a:ext cx="800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ISAÍAS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CA4AE30-FCA6-894B-90C6-4A34BF1BD604}"/>
              </a:ext>
            </a:extLst>
          </p:cNvPr>
          <p:cNvSpPr/>
          <p:nvPr/>
        </p:nvSpPr>
        <p:spPr>
          <a:xfrm>
            <a:off x="4152900" y="2317442"/>
            <a:ext cx="112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JEREMIAS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263A0DB-E171-1642-A887-650956526C41}"/>
              </a:ext>
            </a:extLst>
          </p:cNvPr>
          <p:cNvSpPr/>
          <p:nvPr/>
        </p:nvSpPr>
        <p:spPr>
          <a:xfrm>
            <a:off x="7924800" y="2317442"/>
            <a:ext cx="1094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EZEQUIEL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7FEBD2B6-AAA8-3047-8CFE-3A6EF4C63548}"/>
              </a:ext>
            </a:extLst>
          </p:cNvPr>
          <p:cNvCxnSpPr/>
          <p:nvPr/>
        </p:nvCxnSpPr>
        <p:spPr>
          <a:xfrm>
            <a:off x="3890415" y="4610100"/>
            <a:ext cx="10033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4464B3F-1E2A-2E4D-8096-D2CDF64F0E75}"/>
              </a:ext>
            </a:extLst>
          </p:cNvPr>
          <p:cNvCxnSpPr/>
          <p:nvPr/>
        </p:nvCxnSpPr>
        <p:spPr>
          <a:xfrm>
            <a:off x="4893715" y="4597400"/>
            <a:ext cx="0" cy="6223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3357FE12-8607-3248-BE4B-26A33FB85880}"/>
              </a:ext>
            </a:extLst>
          </p:cNvPr>
          <p:cNvCxnSpPr/>
          <p:nvPr/>
        </p:nvCxnSpPr>
        <p:spPr>
          <a:xfrm>
            <a:off x="4893715" y="5219700"/>
            <a:ext cx="10033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3C1323C-A5C6-D944-A7A3-1351E3E4009C}"/>
              </a:ext>
            </a:extLst>
          </p:cNvPr>
          <p:cNvCxnSpPr/>
          <p:nvPr/>
        </p:nvCxnSpPr>
        <p:spPr>
          <a:xfrm>
            <a:off x="5897015" y="5207000"/>
            <a:ext cx="0" cy="6223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A440111-9421-5B42-8BB7-B435B7B01FF9}"/>
              </a:ext>
            </a:extLst>
          </p:cNvPr>
          <p:cNvCxnSpPr/>
          <p:nvPr/>
        </p:nvCxnSpPr>
        <p:spPr>
          <a:xfrm>
            <a:off x="5897015" y="5829300"/>
            <a:ext cx="10033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63BB901-926D-104A-BE38-32A419B30F33}"/>
              </a:ext>
            </a:extLst>
          </p:cNvPr>
          <p:cNvSpPr txBox="1"/>
          <p:nvPr/>
        </p:nvSpPr>
        <p:spPr>
          <a:xfrm>
            <a:off x="3826916" y="4214141"/>
            <a:ext cx="2269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1. Abandono de Deus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566DD9D-EDC1-9642-9129-B72056E00871}"/>
              </a:ext>
            </a:extLst>
          </p:cNvPr>
          <p:cNvSpPr txBox="1"/>
          <p:nvPr/>
        </p:nvSpPr>
        <p:spPr>
          <a:xfrm>
            <a:off x="4965713" y="4741962"/>
            <a:ext cx="2895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2. Idolatria (algo é colocado no lugar)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6A962A5-BF76-F342-ACFF-27F6BDB94163}"/>
              </a:ext>
            </a:extLst>
          </p:cNvPr>
          <p:cNvSpPr txBox="1"/>
          <p:nvPr/>
        </p:nvSpPr>
        <p:spPr>
          <a:xfrm>
            <a:off x="5952030" y="5393806"/>
            <a:ext cx="4296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3. Profanação do sábado (sinal de Deus com o seu povo)</a:t>
            </a:r>
          </a:p>
        </p:txBody>
      </p:sp>
    </p:spTree>
    <p:extLst>
      <p:ext uri="{BB962C8B-B14F-4D97-AF65-F5344CB8AC3E}">
        <p14:creationId xmlns:p14="http://schemas.microsoft.com/office/powerpoint/2010/main" val="294586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9BBA52-0124-AB4A-A4EE-2AE6968A3FAE}"/>
              </a:ext>
            </a:extLst>
          </p:cNvPr>
          <p:cNvSpPr/>
          <p:nvPr/>
        </p:nvSpPr>
        <p:spPr>
          <a:xfrm>
            <a:off x="644346" y="1492008"/>
            <a:ext cx="4616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PONTOS IMPORTANTES DA ORAÇÃO DE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89F170-B312-F948-B3D6-FE1CD7C956FE}"/>
              </a:ext>
            </a:extLst>
          </p:cNvPr>
          <p:cNvSpPr txBox="1"/>
          <p:nvPr/>
        </p:nvSpPr>
        <p:spPr>
          <a:xfrm>
            <a:off x="640972" y="2502011"/>
            <a:ext cx="106239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Sua postura: súplicas, jejum e pano de saco;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Confissão de pecados;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Identificação (nós) com seu povo;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Rebeldia e desobediência;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A justiça, misericórdia, perdão Divino;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Favor por amor do Senhor, do Seu nome;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Não confiamos em nossas justiças, mas nas Tuas muitas misericórdias;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Reivindicação das promessas de Deus;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4201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704473" y="1116048"/>
            <a:ext cx="4749800" cy="53768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854730" y="1288350"/>
            <a:ext cx="44117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16</a:t>
            </a:r>
            <a:r>
              <a:rPr lang="pt-BR" dirty="0">
                <a:solidFill>
                  <a:schemeClr val="bg1"/>
                </a:solidFill>
              </a:rPr>
              <a:t>Ó Senhor, segundo todas as tuas justiças, aparte-se a tua ira e o teu furor </a:t>
            </a:r>
            <a:r>
              <a:rPr lang="pt-BR" u="sng" dirty="0">
                <a:solidFill>
                  <a:schemeClr val="bg1"/>
                </a:solidFill>
              </a:rPr>
              <a:t>da tua cidade de Jerusalém</a:t>
            </a:r>
            <a:r>
              <a:rPr lang="pt-BR" dirty="0">
                <a:solidFill>
                  <a:schemeClr val="bg1"/>
                </a:solidFill>
              </a:rPr>
              <a:t>, do teu santo monte; porque por causa dos nossos pecados, e por causa das </a:t>
            </a:r>
            <a:r>
              <a:rPr lang="pt-BR" dirty="0" err="1">
                <a:solidFill>
                  <a:schemeClr val="bg1"/>
                </a:solidFill>
              </a:rPr>
              <a:t>iniqüidades</a:t>
            </a:r>
            <a:r>
              <a:rPr lang="pt-BR" dirty="0">
                <a:solidFill>
                  <a:schemeClr val="bg1"/>
                </a:solidFill>
              </a:rPr>
              <a:t> de nossos pais, tornou-se </a:t>
            </a:r>
            <a:r>
              <a:rPr lang="pt-BR" u="sng" dirty="0">
                <a:solidFill>
                  <a:schemeClr val="bg1"/>
                </a:solidFill>
              </a:rPr>
              <a:t>Jerusalém</a:t>
            </a:r>
            <a:r>
              <a:rPr lang="pt-BR" dirty="0">
                <a:solidFill>
                  <a:schemeClr val="bg1"/>
                </a:solidFill>
              </a:rPr>
              <a:t> e o teu povo um opróbrio para todos os que estão em redor de nós.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17</a:t>
            </a:r>
            <a:r>
              <a:rPr lang="pt-BR" dirty="0">
                <a:solidFill>
                  <a:schemeClr val="bg1"/>
                </a:solidFill>
              </a:rPr>
              <a:t>Agora, pois, ó Deus nosso, ouve a oração do teu servo, e as suas súplicas, e </a:t>
            </a:r>
            <a:r>
              <a:rPr lang="pt-BR" u="sng" dirty="0">
                <a:solidFill>
                  <a:schemeClr val="bg1"/>
                </a:solidFill>
              </a:rPr>
              <a:t>sobre o teu santuário assolado</a:t>
            </a:r>
            <a:r>
              <a:rPr lang="pt-BR" dirty="0">
                <a:solidFill>
                  <a:schemeClr val="bg1"/>
                </a:solidFill>
              </a:rPr>
              <a:t> faze resplandecer o teu rosto, por amor do Senhor.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19</a:t>
            </a:r>
            <a:r>
              <a:rPr lang="pt-BR" dirty="0">
                <a:solidFill>
                  <a:schemeClr val="bg1"/>
                </a:solidFill>
              </a:rPr>
              <a:t>Ó Senhor, ouve; ó Senhor, perdoa;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ó Senhor, atende-nos e age sem tardar</a:t>
            </a:r>
            <a:r>
              <a:rPr lang="pt-BR" dirty="0">
                <a:solidFill>
                  <a:schemeClr val="bg1"/>
                </a:solidFill>
              </a:rPr>
              <a:t>; por amor de ti mesmo, ó Deus meu; </a:t>
            </a:r>
            <a:r>
              <a:rPr lang="pt-BR" u="sng" dirty="0">
                <a:solidFill>
                  <a:schemeClr val="bg1"/>
                </a:solidFill>
              </a:rPr>
              <a:t>porque a tua cidade</a:t>
            </a:r>
            <a:r>
              <a:rPr lang="pt-BR" dirty="0">
                <a:solidFill>
                  <a:schemeClr val="bg1"/>
                </a:solidFill>
              </a:rPr>
              <a:t> e o teu povo são chamados pelo teu nome. [...] </a:t>
            </a:r>
            <a:r>
              <a:rPr lang="pt-BR" baseline="30000" dirty="0">
                <a:solidFill>
                  <a:schemeClr val="bg1"/>
                </a:solidFill>
              </a:rPr>
              <a:t>20</a:t>
            </a:r>
            <a:r>
              <a:rPr lang="pt-BR" u="sng" dirty="0">
                <a:solidFill>
                  <a:schemeClr val="bg1"/>
                </a:solidFill>
              </a:rPr>
              <a:t>pelo monte santo do meu Deus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21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u="sng" dirty="0">
                <a:solidFill>
                  <a:schemeClr val="bg1"/>
                </a:solidFill>
              </a:rPr>
              <a:t>tocou-me, à hora do sacrifício da tarde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9:16,17,19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C365E9A-F2E5-F149-9C1D-1121F131B5A8}"/>
              </a:ext>
            </a:extLst>
          </p:cNvPr>
          <p:cNvSpPr txBox="1"/>
          <p:nvPr/>
        </p:nvSpPr>
        <p:spPr>
          <a:xfrm>
            <a:off x="6096000" y="1116048"/>
            <a:ext cx="508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Daniel conecta sua súplica com a cidade de Jerusalém e com o santuário, uma vez que:</a:t>
            </a:r>
          </a:p>
          <a:p>
            <a:endParaRPr lang="pt-BR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4"/>
                </a:solidFill>
              </a:rPr>
              <a:t>O cativeiro esta chegando ao fim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4"/>
                </a:solidFill>
              </a:rPr>
              <a:t>Jerusalém precisa ser restaurada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4"/>
                </a:solidFill>
              </a:rPr>
              <a:t>O santuário esta destruído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4"/>
                </a:solidFill>
              </a:rPr>
              <a:t>Sem santuário não há expiação (perdão) pelo pecado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4"/>
                </a:solidFill>
              </a:rPr>
              <a:t>Daniel implora para que Deus atenda logo – que não leve os 2.300 anos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accent4"/>
              </a:solidFill>
            </a:endParaRPr>
          </a:p>
          <a:p>
            <a:endParaRPr lang="pt-BR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8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704473" y="1116048"/>
            <a:ext cx="4749800" cy="53768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854730" y="1288350"/>
            <a:ext cx="44117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20</a:t>
            </a:r>
            <a:r>
              <a:rPr lang="pt-BR" dirty="0">
                <a:solidFill>
                  <a:schemeClr val="bg1"/>
                </a:solidFill>
              </a:rPr>
              <a:t>Estando eu ainda falando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orando</a:t>
            </a:r>
            <a:r>
              <a:rPr lang="pt-BR" dirty="0">
                <a:solidFill>
                  <a:schemeClr val="bg1"/>
                </a:solidFill>
              </a:rPr>
              <a:t>, e confessando o meu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pecado</a:t>
            </a:r>
            <a:r>
              <a:rPr lang="pt-BR" dirty="0">
                <a:solidFill>
                  <a:schemeClr val="bg1"/>
                </a:solidFill>
              </a:rPr>
              <a:t>, e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pecado</a:t>
            </a:r>
            <a:r>
              <a:rPr lang="pt-BR" dirty="0">
                <a:solidFill>
                  <a:schemeClr val="bg1"/>
                </a:solidFill>
              </a:rPr>
              <a:t> do meu povo Israel, e lançando a minha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súplica</a:t>
            </a:r>
            <a:r>
              <a:rPr lang="pt-BR" dirty="0">
                <a:solidFill>
                  <a:schemeClr val="bg1"/>
                </a:solidFill>
              </a:rPr>
              <a:t> perante a face do Senhor, meu Deus, pelo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monte santo do meu Deus</a:t>
            </a:r>
            <a:r>
              <a:rPr lang="pt-BR" dirty="0">
                <a:solidFill>
                  <a:schemeClr val="bg1"/>
                </a:solidFill>
              </a:rPr>
              <a:t>,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21</a:t>
            </a:r>
            <a:r>
              <a:rPr lang="pt-BR" dirty="0">
                <a:solidFill>
                  <a:schemeClr val="bg1"/>
                </a:solidFill>
              </a:rPr>
              <a:t>Estando eu, digo, ainda falando na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oração</a:t>
            </a:r>
            <a:r>
              <a:rPr lang="pt-BR" dirty="0">
                <a:solidFill>
                  <a:schemeClr val="bg1"/>
                </a:solidFill>
              </a:rPr>
              <a:t>, o homem Gabriel,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que eu tinha visto na minha visão ao princípio</a:t>
            </a:r>
            <a:r>
              <a:rPr lang="pt-BR" dirty="0">
                <a:solidFill>
                  <a:schemeClr val="bg1"/>
                </a:solidFill>
              </a:rPr>
              <a:t>, veio, voando rapidamente, e tocou-me</a:t>
            </a:r>
            <a:r>
              <a:rPr lang="pt-BR" u="sng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à hora do sacrifício da tarde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22</a:t>
            </a:r>
            <a:r>
              <a:rPr lang="pt-BR" u="sng" dirty="0">
                <a:solidFill>
                  <a:schemeClr val="bg1"/>
                </a:solidFill>
              </a:rPr>
              <a:t>Ele me instruiu</a:t>
            </a:r>
            <a:r>
              <a:rPr lang="pt-BR" dirty="0">
                <a:solidFill>
                  <a:schemeClr val="bg1"/>
                </a:solidFill>
              </a:rPr>
              <a:t>, e falou comigo, dizendo: Daniel, agora saí </a:t>
            </a:r>
            <a:r>
              <a:rPr lang="pt-BR" u="sng" dirty="0">
                <a:solidFill>
                  <a:schemeClr val="bg1"/>
                </a:solidFill>
              </a:rPr>
              <a:t>para fazer-te entender o sentido.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23</a:t>
            </a:r>
            <a:r>
              <a:rPr lang="pt-BR" dirty="0">
                <a:solidFill>
                  <a:schemeClr val="bg1"/>
                </a:solidFill>
              </a:rPr>
              <a:t>No princípio das tuas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súplicas</a:t>
            </a:r>
            <a:r>
              <a:rPr lang="pt-BR" dirty="0">
                <a:solidFill>
                  <a:schemeClr val="bg1"/>
                </a:solidFill>
              </a:rPr>
              <a:t>, saiu a ordem, e eu vim, para </a:t>
            </a:r>
            <a:r>
              <a:rPr lang="pt-BR" dirty="0" err="1">
                <a:solidFill>
                  <a:schemeClr val="bg1"/>
                </a:solidFill>
              </a:rPr>
              <a:t>to</a:t>
            </a:r>
            <a:r>
              <a:rPr lang="pt-BR" dirty="0">
                <a:solidFill>
                  <a:schemeClr val="bg1"/>
                </a:solidFill>
              </a:rPr>
              <a:t> declarar,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porque és mui amado; considera, pois, a palavra, e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entende a visão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9:20-23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FE3CF9-ED06-4C4D-9D4E-27839BAB903B}"/>
              </a:ext>
            </a:extLst>
          </p:cNvPr>
          <p:cNvSpPr txBox="1"/>
          <p:nvPr/>
        </p:nvSpPr>
        <p:spPr>
          <a:xfrm>
            <a:off x="5727032" y="1116048"/>
            <a:ext cx="544896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u="sng" dirty="0"/>
              <a:t>Ligações entre Daniel 8 e 9</a:t>
            </a:r>
          </a:p>
          <a:p>
            <a:endParaRPr lang="pt-BR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4"/>
                </a:solidFill>
              </a:rPr>
              <a:t>Daniel termina o capitulo 8 sem entender a visão. Daniel 9 começa com a visão sendo esclarecida;</a:t>
            </a:r>
            <a:br>
              <a:rPr lang="pt-BR" dirty="0">
                <a:solidFill>
                  <a:schemeClr val="accent4"/>
                </a:solidFill>
              </a:rPr>
            </a:br>
            <a:endParaRPr lang="pt-BR" dirty="0">
              <a:solidFill>
                <a:schemeClr val="accent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4"/>
                </a:solidFill>
              </a:rPr>
              <a:t>A profecia de Daniel 8 tem a ver com tempo. Daniel 9 inicia com Daniel estudando a profecia de Jeremias para determinar o tempo;</a:t>
            </a:r>
            <a:br>
              <a:rPr lang="pt-BR" dirty="0">
                <a:solidFill>
                  <a:schemeClr val="accent4"/>
                </a:solidFill>
              </a:rPr>
            </a:br>
            <a:endParaRPr lang="pt-BR" dirty="0">
              <a:solidFill>
                <a:schemeClr val="accent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4"/>
                </a:solidFill>
              </a:rPr>
              <a:t>O foco de Daniel 8 é o santuário, como também o santuário é o foco de Daniel 9;</a:t>
            </a:r>
            <a:br>
              <a:rPr lang="pt-BR" dirty="0">
                <a:solidFill>
                  <a:schemeClr val="accent4"/>
                </a:solidFill>
              </a:rPr>
            </a:br>
            <a:endParaRPr lang="pt-BR" dirty="0">
              <a:solidFill>
                <a:schemeClr val="accent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4"/>
                </a:solidFill>
              </a:rPr>
              <a:t>Gabriel é o interprete das duas visões;</a:t>
            </a:r>
            <a:br>
              <a:rPr lang="pt-BR" dirty="0">
                <a:solidFill>
                  <a:schemeClr val="accent4"/>
                </a:solidFill>
              </a:rPr>
            </a:br>
            <a:endParaRPr lang="pt-BR" dirty="0">
              <a:solidFill>
                <a:schemeClr val="accent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4"/>
                </a:solidFill>
              </a:rPr>
              <a:t>A visão de Daniel 9.21 se refere à visão de Daniel 8;</a:t>
            </a:r>
            <a:br>
              <a:rPr lang="pt-BR" dirty="0">
                <a:solidFill>
                  <a:schemeClr val="accent4"/>
                </a:solidFill>
              </a:rPr>
            </a:br>
            <a:endParaRPr lang="pt-BR" dirty="0">
              <a:solidFill>
                <a:schemeClr val="accent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4"/>
                </a:solidFill>
              </a:rPr>
              <a:t>Daniel 8 se refere ao contínuo sacrifício, </a:t>
            </a:r>
            <a:r>
              <a:rPr lang="pt-BR" i="1" dirty="0" err="1">
                <a:solidFill>
                  <a:schemeClr val="accent4"/>
                </a:solidFill>
              </a:rPr>
              <a:t>tamid</a:t>
            </a:r>
            <a:r>
              <a:rPr lang="pt-BR" dirty="0">
                <a:solidFill>
                  <a:schemeClr val="accent4"/>
                </a:solidFill>
              </a:rPr>
              <a:t>, e Gabriel volta para interpretar o capítulo 8, na hora do sacrifício da tarde.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accent4"/>
              </a:solidFill>
            </a:endParaRPr>
          </a:p>
          <a:p>
            <a:endParaRPr lang="pt-BR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2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7E86318-D47A-244B-89F3-B03E9691D409}"/>
              </a:ext>
            </a:extLst>
          </p:cNvPr>
          <p:cNvSpPr/>
          <p:nvPr/>
        </p:nvSpPr>
        <p:spPr>
          <a:xfrm>
            <a:off x="802104" y="1402254"/>
            <a:ext cx="102789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pt-BR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t-BR" sz="2800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etenta semanas</a:t>
            </a:r>
            <a:r>
              <a:rPr lang="pt-BR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estão </a:t>
            </a:r>
            <a:r>
              <a:rPr lang="pt-BR" sz="2800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determinadas (cortadas)</a:t>
            </a:r>
            <a:r>
              <a:rPr lang="pt-BR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pt-BR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sobre o teu povo, </a:t>
            </a:r>
            <a:endParaRPr lang="pt-BR" sz="2800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e sobre a tua santa cidade,</a:t>
            </a:r>
            <a:r>
              <a:rPr lang="pt-BR" sz="28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800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cessar a transgressão, </a:t>
            </a:r>
            <a:endParaRPr lang="pt-BR" sz="2800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 para dar fim aos pecados, </a:t>
            </a:r>
            <a:endParaRPr lang="pt-BR" sz="2800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 para expiar a </a:t>
            </a:r>
            <a:r>
              <a:rPr lang="pt-BR" sz="2800" dirty="0" err="1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iniqüidade</a:t>
            </a:r>
            <a:r>
              <a:rPr lang="pt-BR" sz="28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pt-BR" sz="2800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- e trazer a justiça eterna, </a:t>
            </a:r>
            <a:endParaRPr lang="pt-BR" sz="2800" dirty="0">
              <a:solidFill>
                <a:schemeClr val="accent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- e selar a visão e a </a:t>
            </a:r>
            <a:r>
              <a:rPr lang="pt-BR" sz="2800" u="sng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profecia</a:t>
            </a:r>
            <a:r>
              <a:rPr lang="pt-BR" sz="28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(profeta), </a:t>
            </a:r>
            <a:endParaRPr lang="pt-BR" sz="2800" dirty="0">
              <a:solidFill>
                <a:schemeClr val="accent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- e </a:t>
            </a:r>
            <a:r>
              <a:rPr lang="pt-BR" sz="2800" u="sng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ungir o Santíssimo</a:t>
            </a:r>
            <a:r>
              <a:rPr lang="pt-BR" sz="28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accent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224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7E86318-D47A-244B-89F3-B03E9691D409}"/>
              </a:ext>
            </a:extLst>
          </p:cNvPr>
          <p:cNvSpPr/>
          <p:nvPr/>
        </p:nvSpPr>
        <p:spPr>
          <a:xfrm>
            <a:off x="818146" y="1156033"/>
            <a:ext cx="1027897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aseline="30000" dirty="0"/>
              <a:t>25</a:t>
            </a:r>
            <a:r>
              <a:rPr lang="pt-BR" sz="2400" dirty="0"/>
              <a:t>Sabe e entende: </a:t>
            </a:r>
            <a:r>
              <a:rPr lang="pt-BR" sz="2400" u="sng" dirty="0"/>
              <a:t>desde a saída da ordem para restaurar, e para edificar a Jerusalém</a:t>
            </a:r>
            <a:r>
              <a:rPr lang="pt-BR" sz="2400" dirty="0"/>
              <a:t>, </a:t>
            </a:r>
          </a:p>
          <a:p>
            <a:pPr lvl="1"/>
            <a:r>
              <a:rPr lang="pt-BR" sz="2400" dirty="0">
                <a:solidFill>
                  <a:schemeClr val="accent4"/>
                </a:solidFill>
              </a:rPr>
              <a:t>até ao </a:t>
            </a:r>
            <a:r>
              <a:rPr lang="pt-BR" sz="2400" u="sng" dirty="0">
                <a:solidFill>
                  <a:schemeClr val="accent4"/>
                </a:solidFill>
              </a:rPr>
              <a:t>Messias (Ungido), o Príncipe</a:t>
            </a:r>
            <a:r>
              <a:rPr lang="pt-BR" sz="2400" dirty="0">
                <a:solidFill>
                  <a:schemeClr val="accent4"/>
                </a:solidFill>
              </a:rPr>
              <a:t>, haverá sete semanas, e sessenta e duas semanas; </a:t>
            </a:r>
          </a:p>
          <a:p>
            <a:r>
              <a:rPr lang="pt-BR" sz="2400" dirty="0">
                <a:solidFill>
                  <a:schemeClr val="accent2"/>
                </a:solidFill>
              </a:rPr>
              <a:t>as ruas e o muro se reedificarão, mas em tempos angustiosos.</a:t>
            </a:r>
          </a:p>
          <a:p>
            <a:r>
              <a:rPr lang="pt-BR" sz="2400" baseline="30000" dirty="0"/>
              <a:t>26	</a:t>
            </a:r>
            <a:r>
              <a:rPr lang="pt-BR" sz="2400" dirty="0">
                <a:solidFill>
                  <a:schemeClr val="accent4"/>
                </a:solidFill>
              </a:rPr>
              <a:t>E depois das sessenta e duas semanas será </a:t>
            </a:r>
            <a:r>
              <a:rPr lang="pt-BR" sz="2400" u="sng" dirty="0">
                <a:solidFill>
                  <a:schemeClr val="accent4"/>
                </a:solidFill>
              </a:rPr>
              <a:t>cortado</a:t>
            </a:r>
            <a:r>
              <a:rPr lang="pt-BR" sz="2400" dirty="0">
                <a:solidFill>
                  <a:schemeClr val="accent4"/>
                </a:solidFill>
              </a:rPr>
              <a:t> o Messias, mas não para</a:t>
            </a:r>
            <a:br>
              <a:rPr lang="pt-BR" sz="2400" dirty="0">
                <a:solidFill>
                  <a:schemeClr val="accent4"/>
                </a:solidFill>
              </a:rPr>
            </a:br>
            <a:r>
              <a:rPr lang="pt-BR" sz="2400" dirty="0">
                <a:solidFill>
                  <a:schemeClr val="accent4"/>
                </a:solidFill>
              </a:rPr>
              <a:t>	si mesmo; </a:t>
            </a:r>
          </a:p>
          <a:p>
            <a:r>
              <a:rPr lang="pt-BR" sz="2400" dirty="0">
                <a:solidFill>
                  <a:schemeClr val="accent2"/>
                </a:solidFill>
              </a:rPr>
              <a:t>e o povo do príncipe, que há de vir,  </a:t>
            </a:r>
            <a:r>
              <a:rPr lang="pt-BR" sz="2400" u="sng" dirty="0">
                <a:solidFill>
                  <a:schemeClr val="accent2"/>
                </a:solidFill>
              </a:rPr>
              <a:t>destruirá a cidade e o santuário</a:t>
            </a:r>
            <a:r>
              <a:rPr lang="pt-BR" sz="2400" dirty="0">
                <a:solidFill>
                  <a:schemeClr val="accent2"/>
                </a:solidFill>
              </a:rPr>
              <a:t>,  e o seu fim será com uma inundação; e até ao fim haverá guerra; estão determinadas as assolações.</a:t>
            </a:r>
          </a:p>
          <a:p>
            <a:r>
              <a:rPr lang="pt-BR" sz="2400" baseline="30000" dirty="0"/>
              <a:t>27	</a:t>
            </a:r>
            <a:r>
              <a:rPr lang="pt-BR" sz="2400" dirty="0">
                <a:solidFill>
                  <a:schemeClr val="accent4"/>
                </a:solidFill>
              </a:rPr>
              <a:t>E ele </a:t>
            </a:r>
            <a:r>
              <a:rPr lang="pt-BR" sz="2400" u="sng" dirty="0">
                <a:solidFill>
                  <a:schemeClr val="accent4"/>
                </a:solidFill>
              </a:rPr>
              <a:t>firmará aliança com muitos</a:t>
            </a:r>
            <a:r>
              <a:rPr lang="pt-BR" sz="2400" dirty="0">
                <a:solidFill>
                  <a:schemeClr val="accent4"/>
                </a:solidFill>
              </a:rPr>
              <a:t> por uma semana; e na metade da semana</a:t>
            </a:r>
            <a:br>
              <a:rPr lang="pt-BR" sz="2400" dirty="0">
                <a:solidFill>
                  <a:schemeClr val="accent4"/>
                </a:solidFill>
              </a:rPr>
            </a:br>
            <a:r>
              <a:rPr lang="pt-BR" sz="2400" dirty="0">
                <a:solidFill>
                  <a:schemeClr val="accent4"/>
                </a:solidFill>
              </a:rPr>
              <a:t>	fará cessar o sacrifício e a oblação; </a:t>
            </a:r>
          </a:p>
          <a:p>
            <a:r>
              <a:rPr lang="pt-BR" sz="2400" dirty="0">
                <a:solidFill>
                  <a:schemeClr val="accent2"/>
                </a:solidFill>
              </a:rPr>
              <a:t>e sobre a asa das abominações virá o assolador, e isso até à consumação; e o que está determinado </a:t>
            </a:r>
            <a:r>
              <a:rPr lang="pt-BR" sz="2400" u="sng" dirty="0">
                <a:solidFill>
                  <a:schemeClr val="accent2"/>
                </a:solidFill>
              </a:rPr>
              <a:t>será derramado sobre o assolador</a:t>
            </a:r>
            <a:r>
              <a:rPr lang="pt-BR" sz="2400" dirty="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839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C1F49-2E99-6540-A162-EED052E05488}"/>
              </a:ext>
            </a:extLst>
          </p:cNvPr>
          <p:cNvSpPr/>
          <p:nvPr/>
        </p:nvSpPr>
        <p:spPr>
          <a:xfrm>
            <a:off x="644346" y="1443882"/>
            <a:ext cx="4997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SETENTA SEMANAS (Literalmente 70 semanas de 7)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0BDBD52-06B9-CB43-ADA3-09F548FC6FC5}"/>
              </a:ext>
            </a:extLst>
          </p:cNvPr>
          <p:cNvSpPr/>
          <p:nvPr/>
        </p:nvSpPr>
        <p:spPr>
          <a:xfrm>
            <a:off x="640973" y="1992220"/>
            <a:ext cx="10428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Novamente estamos tratando de um tempo, dentro de uma visão profética, portanto precisamos aplicar o conceito de tempo simbólico representado pelo princípio </a:t>
            </a:r>
            <a:r>
              <a:rPr lang="pt-BR" dirty="0" err="1"/>
              <a:t>Dia-Ano</a:t>
            </a:r>
            <a:r>
              <a:rPr lang="pt-BR" dirty="0"/>
              <a:t>. Portanto 70 semanas representam </a:t>
            </a:r>
            <a:br>
              <a:rPr lang="pt-BR" dirty="0"/>
            </a:br>
            <a:r>
              <a:rPr lang="pt-BR" dirty="0">
                <a:solidFill>
                  <a:schemeClr val="accent4"/>
                </a:solidFill>
              </a:rPr>
              <a:t>490 dias / anos proféticos </a:t>
            </a:r>
            <a:r>
              <a:rPr lang="pt-BR" dirty="0"/>
              <a:t>ao qual a profecia do capítulo 9 alcançaria seu cumprimento.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C3802019-7A92-BB4A-AF8F-EF3997FABC76}"/>
              </a:ext>
            </a:extLst>
          </p:cNvPr>
          <p:cNvCxnSpPr>
            <a:cxnSpLocks/>
          </p:cNvCxnSpPr>
          <p:nvPr/>
        </p:nvCxnSpPr>
        <p:spPr>
          <a:xfrm>
            <a:off x="2598821" y="4378098"/>
            <a:ext cx="726707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F65775-BB49-AA4C-B62B-232B9C6E4DE3}"/>
              </a:ext>
            </a:extLst>
          </p:cNvPr>
          <p:cNvSpPr txBox="1"/>
          <p:nvPr/>
        </p:nvSpPr>
        <p:spPr>
          <a:xfrm>
            <a:off x="5225167" y="4548777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490 anos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6A5CE52-3E21-954A-90B9-6D8719BDFCEE}"/>
              </a:ext>
            </a:extLst>
          </p:cNvPr>
          <p:cNvSpPr/>
          <p:nvPr/>
        </p:nvSpPr>
        <p:spPr>
          <a:xfrm>
            <a:off x="3128211" y="3185159"/>
            <a:ext cx="32244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cessar a transgressão, </a:t>
            </a:r>
            <a:endParaRPr lang="pt-BR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 para dar fim aos pecados, </a:t>
            </a:r>
            <a:endParaRPr lang="pt-BR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 para expiar a </a:t>
            </a:r>
            <a:r>
              <a:rPr lang="pt-BR" dirty="0" err="1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iniqüidade</a:t>
            </a:r>
            <a:r>
              <a:rPr lang="pt-BR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pt-BR" dirty="0">
              <a:solidFill>
                <a:schemeClr val="accent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BA8A580-47AD-3640-8546-128C66B9C9FD}"/>
              </a:ext>
            </a:extLst>
          </p:cNvPr>
          <p:cNvSpPr/>
          <p:nvPr/>
        </p:nvSpPr>
        <p:spPr>
          <a:xfrm>
            <a:off x="5617364" y="3185159"/>
            <a:ext cx="44126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- e trazer a justiça eterna, </a:t>
            </a:r>
            <a:endParaRPr lang="pt-BR" dirty="0">
              <a:solidFill>
                <a:schemeClr val="accent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- e selar a visão e a </a:t>
            </a:r>
            <a:r>
              <a:rPr lang="pt-BR" u="sng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profecia</a:t>
            </a:r>
            <a:r>
              <a:rPr lang="pt-BR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(profeta), </a:t>
            </a:r>
            <a:endParaRPr lang="pt-BR" dirty="0">
              <a:solidFill>
                <a:schemeClr val="accent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- e </a:t>
            </a:r>
            <a:r>
              <a:rPr lang="pt-BR" u="sng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ungir o Santíssimo</a:t>
            </a:r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1F8B1D9-F3BB-D84B-B31E-F5C3048AFEF4}"/>
              </a:ext>
            </a:extLst>
          </p:cNvPr>
          <p:cNvSpPr/>
          <p:nvPr/>
        </p:nvSpPr>
        <p:spPr>
          <a:xfrm>
            <a:off x="989436" y="5113310"/>
            <a:ext cx="10428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25</a:t>
            </a:r>
            <a:r>
              <a:rPr lang="pt-BR" dirty="0"/>
              <a:t>Sabe e entende: </a:t>
            </a:r>
            <a:r>
              <a:rPr lang="pt-BR" dirty="0">
                <a:solidFill>
                  <a:schemeClr val="accent4"/>
                </a:solidFill>
              </a:rPr>
              <a:t>desde a saída da ordem para restaurar, e para edificar Jerusalém</a:t>
            </a:r>
            <a:r>
              <a:rPr lang="pt-BR" dirty="0"/>
              <a:t>, até o Messias, o Príncipe, haverá </a:t>
            </a:r>
            <a:r>
              <a:rPr lang="pt-BR" dirty="0">
                <a:solidFill>
                  <a:schemeClr val="accent4"/>
                </a:solidFill>
              </a:rPr>
              <a:t>sete semanas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sessenta e duas semanas </a:t>
            </a:r>
            <a:r>
              <a:rPr lang="pt-BR" dirty="0"/>
              <a:t>... </a:t>
            </a:r>
            <a:r>
              <a:rPr lang="pt-BR" baseline="30000" dirty="0"/>
              <a:t>26	</a:t>
            </a:r>
            <a:r>
              <a:rPr lang="pt-BR" dirty="0"/>
              <a:t>E depois das sessenta e duas semanas </a:t>
            </a:r>
            <a:r>
              <a:rPr lang="pt-BR" dirty="0">
                <a:solidFill>
                  <a:schemeClr val="accent4"/>
                </a:solidFill>
              </a:rPr>
              <a:t>será cortado o Messias</a:t>
            </a:r>
            <a:r>
              <a:rPr lang="pt-BR" dirty="0"/>
              <a:t>, mas não </a:t>
            </a:r>
            <a:r>
              <a:rPr lang="pt-BR" dirty="0" err="1"/>
              <a:t>parasi</a:t>
            </a:r>
            <a:r>
              <a:rPr lang="pt-BR" dirty="0"/>
              <a:t> mesmo; ... </a:t>
            </a:r>
            <a:r>
              <a:rPr lang="pt-BR" baseline="30000" dirty="0"/>
              <a:t>27</a:t>
            </a:r>
            <a:r>
              <a:rPr lang="pt-BR" dirty="0"/>
              <a:t> E ele firmará aliança com muitos por </a:t>
            </a:r>
            <a:r>
              <a:rPr lang="pt-BR" dirty="0">
                <a:solidFill>
                  <a:schemeClr val="accent4"/>
                </a:solidFill>
              </a:rPr>
              <a:t>uma semana</a:t>
            </a:r>
            <a:r>
              <a:rPr lang="pt-BR" dirty="0"/>
              <a:t>; e na </a:t>
            </a:r>
            <a:r>
              <a:rPr lang="pt-BR" dirty="0">
                <a:solidFill>
                  <a:schemeClr val="accent4"/>
                </a:solidFill>
              </a:rPr>
              <a:t>metade da semana</a:t>
            </a:r>
            <a:r>
              <a:rPr lang="pt-BR" dirty="0"/>
              <a:t> </a:t>
            </a:r>
            <a:r>
              <a:rPr lang="pt-BR" u="sng" dirty="0"/>
              <a:t>fará cessar o sacrifício</a:t>
            </a:r>
            <a:r>
              <a:rPr lang="pt-BR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36193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C1F49-2E99-6540-A162-EED052E05488}"/>
              </a:ext>
            </a:extLst>
          </p:cNvPr>
          <p:cNvSpPr/>
          <p:nvPr/>
        </p:nvSpPr>
        <p:spPr>
          <a:xfrm>
            <a:off x="644346" y="1443882"/>
            <a:ext cx="4997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SETENTA SEMANAS (Literalmente 70 semanas de 7)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C3802019-7A92-BB4A-AF8F-EF3997FABC76}"/>
              </a:ext>
            </a:extLst>
          </p:cNvPr>
          <p:cNvCxnSpPr>
            <a:cxnSpLocks/>
          </p:cNvCxnSpPr>
          <p:nvPr/>
        </p:nvCxnSpPr>
        <p:spPr>
          <a:xfrm>
            <a:off x="989436" y="3993090"/>
            <a:ext cx="1007961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AB0CD08-C58D-2D4F-B27C-1BA41EA2C53F}"/>
              </a:ext>
            </a:extLst>
          </p:cNvPr>
          <p:cNvSpPr txBox="1"/>
          <p:nvPr/>
        </p:nvSpPr>
        <p:spPr>
          <a:xfrm>
            <a:off x="5416731" y="4217680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490 anos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25EA141-D9FD-FF45-9304-2B09B8A43FEC}"/>
              </a:ext>
            </a:extLst>
          </p:cNvPr>
          <p:cNvSpPr txBox="1"/>
          <p:nvPr/>
        </p:nvSpPr>
        <p:spPr>
          <a:xfrm>
            <a:off x="989435" y="2755288"/>
            <a:ext cx="135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7 SEMANAS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>
                <a:solidFill>
                  <a:srgbClr val="FFC000"/>
                </a:solidFill>
              </a:rPr>
              <a:t>(49 ANOS)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6202DD-5C0B-5A49-89A5-852AB9581D9F}"/>
              </a:ext>
            </a:extLst>
          </p:cNvPr>
          <p:cNvSpPr txBox="1"/>
          <p:nvPr/>
        </p:nvSpPr>
        <p:spPr>
          <a:xfrm>
            <a:off x="5233137" y="2755288"/>
            <a:ext cx="197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62 SEMANAS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>
                <a:solidFill>
                  <a:srgbClr val="FFC000"/>
                </a:solidFill>
              </a:rPr>
              <a:t>(434 ANOS)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8999035-61C1-2A4C-9D10-D6BBB6A1498C}"/>
              </a:ext>
            </a:extLst>
          </p:cNvPr>
          <p:cNvSpPr txBox="1"/>
          <p:nvPr/>
        </p:nvSpPr>
        <p:spPr>
          <a:xfrm>
            <a:off x="9447290" y="2772214"/>
            <a:ext cx="197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1 SEMANA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>
                <a:solidFill>
                  <a:srgbClr val="FFC000"/>
                </a:solidFill>
              </a:rPr>
              <a:t>(7 ANOS)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4EFA417-7653-CB42-91A3-029E7A28B127}"/>
              </a:ext>
            </a:extLst>
          </p:cNvPr>
          <p:cNvCxnSpPr/>
          <p:nvPr/>
        </p:nvCxnSpPr>
        <p:spPr>
          <a:xfrm>
            <a:off x="2614865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7540F1C-727F-A94F-A3C2-A43EC94BDC08}"/>
              </a:ext>
            </a:extLst>
          </p:cNvPr>
          <p:cNvCxnSpPr/>
          <p:nvPr/>
        </p:nvCxnSpPr>
        <p:spPr>
          <a:xfrm>
            <a:off x="9779142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27AB4496-AA2B-3543-B2A6-75ABA2E78118}"/>
              </a:ext>
            </a:extLst>
          </p:cNvPr>
          <p:cNvCxnSpPr/>
          <p:nvPr/>
        </p:nvCxnSpPr>
        <p:spPr>
          <a:xfrm>
            <a:off x="981414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DB8071D-60F2-F046-8A63-5FF1C824BE7A}"/>
              </a:ext>
            </a:extLst>
          </p:cNvPr>
          <p:cNvSpPr txBox="1"/>
          <p:nvPr/>
        </p:nvSpPr>
        <p:spPr>
          <a:xfrm>
            <a:off x="310167" y="4310827"/>
            <a:ext cx="1358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ORDEM PARA EDIFICAR JERUSALEM </a:t>
            </a:r>
            <a:br>
              <a:rPr lang="pt-BR" sz="1100" dirty="0"/>
            </a:br>
            <a:r>
              <a:rPr lang="pt-BR" sz="1100" dirty="0">
                <a:solidFill>
                  <a:schemeClr val="accent4"/>
                </a:solidFill>
              </a:rPr>
              <a:t>(Ed 7.11-26)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BFBAA724-92E2-824F-9658-40E3A8BA1CA7}"/>
              </a:ext>
            </a:extLst>
          </p:cNvPr>
          <p:cNvSpPr/>
          <p:nvPr/>
        </p:nvSpPr>
        <p:spPr>
          <a:xfrm>
            <a:off x="989436" y="5113310"/>
            <a:ext cx="10428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25</a:t>
            </a:r>
            <a:r>
              <a:rPr lang="pt-BR" dirty="0"/>
              <a:t>Sabe e entende: </a:t>
            </a:r>
            <a:r>
              <a:rPr lang="pt-BR" dirty="0">
                <a:solidFill>
                  <a:schemeClr val="accent4"/>
                </a:solidFill>
              </a:rPr>
              <a:t>desde a saída da ordem para restaurar, e para edificar Jerusalém</a:t>
            </a:r>
            <a:r>
              <a:rPr lang="pt-BR" dirty="0"/>
              <a:t>, até o Messias, o Príncipe, haverá </a:t>
            </a:r>
            <a:r>
              <a:rPr lang="pt-BR" dirty="0">
                <a:solidFill>
                  <a:schemeClr val="accent4"/>
                </a:solidFill>
              </a:rPr>
              <a:t>sete semanas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sessenta e duas semanas </a:t>
            </a:r>
            <a:r>
              <a:rPr lang="pt-BR" dirty="0"/>
              <a:t>... </a:t>
            </a:r>
            <a:r>
              <a:rPr lang="pt-BR" baseline="30000" dirty="0"/>
              <a:t>26	</a:t>
            </a:r>
            <a:r>
              <a:rPr lang="pt-BR" dirty="0"/>
              <a:t>E depois das sessenta e duas semanas </a:t>
            </a:r>
            <a:r>
              <a:rPr lang="pt-BR" dirty="0">
                <a:solidFill>
                  <a:schemeClr val="accent4"/>
                </a:solidFill>
              </a:rPr>
              <a:t>será cortado o Messias</a:t>
            </a:r>
            <a:r>
              <a:rPr lang="pt-BR" dirty="0"/>
              <a:t>, mas não </a:t>
            </a:r>
            <a:r>
              <a:rPr lang="pt-BR" dirty="0" err="1"/>
              <a:t>parasi</a:t>
            </a:r>
            <a:r>
              <a:rPr lang="pt-BR" dirty="0"/>
              <a:t> mesmo; ... </a:t>
            </a:r>
            <a:r>
              <a:rPr lang="pt-BR" baseline="30000" dirty="0"/>
              <a:t>27</a:t>
            </a:r>
            <a:r>
              <a:rPr lang="pt-BR" dirty="0"/>
              <a:t> E ele firmará aliança com muitos por </a:t>
            </a:r>
            <a:r>
              <a:rPr lang="pt-BR" dirty="0">
                <a:solidFill>
                  <a:schemeClr val="accent4"/>
                </a:solidFill>
              </a:rPr>
              <a:t>uma semana</a:t>
            </a:r>
            <a:r>
              <a:rPr lang="pt-BR" dirty="0"/>
              <a:t>; e na </a:t>
            </a:r>
            <a:r>
              <a:rPr lang="pt-BR" dirty="0">
                <a:solidFill>
                  <a:schemeClr val="accent4"/>
                </a:solidFill>
              </a:rPr>
              <a:t>metade da semana</a:t>
            </a:r>
            <a:r>
              <a:rPr lang="pt-BR" dirty="0"/>
              <a:t> </a:t>
            </a:r>
            <a:r>
              <a:rPr lang="pt-BR" u="sng" dirty="0"/>
              <a:t>fará cessar o sacrifício</a:t>
            </a:r>
            <a:r>
              <a:rPr lang="pt-BR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41174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C1F49-2E99-6540-A162-EED052E05488}"/>
              </a:ext>
            </a:extLst>
          </p:cNvPr>
          <p:cNvSpPr/>
          <p:nvPr/>
        </p:nvSpPr>
        <p:spPr>
          <a:xfrm>
            <a:off x="644346" y="1443882"/>
            <a:ext cx="4997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SETENTA SEMANAS (Literalmente 70 semanas de 7)</a:t>
            </a:r>
          </a:p>
        </p:txBody>
      </p:sp>
      <p:pic>
        <p:nvPicPr>
          <p:cNvPr id="7" name="Imagem 6" descr="Jornal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F8F9B66-9D31-4143-AD29-4231BE9D6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095" y="2003766"/>
            <a:ext cx="6737810" cy="4258277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8B98DDDC-A9C2-DE44-8975-4D0947F23B33}"/>
              </a:ext>
            </a:extLst>
          </p:cNvPr>
          <p:cNvSpPr txBox="1"/>
          <p:nvPr/>
        </p:nvSpPr>
        <p:spPr>
          <a:xfrm>
            <a:off x="1249773" y="6354375"/>
            <a:ext cx="9692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/>
              <a:t>Feyerabend</a:t>
            </a:r>
            <a:r>
              <a:rPr lang="pt-BR" sz="1200" dirty="0"/>
              <a:t>, Henry – Daniel Verso por Verso, Revelações de Deus para os nossos dias, pag. 161</a:t>
            </a:r>
          </a:p>
        </p:txBody>
      </p:sp>
    </p:spTree>
    <p:extLst>
      <p:ext uri="{BB962C8B-B14F-4D97-AF65-F5344CB8AC3E}">
        <p14:creationId xmlns:p14="http://schemas.microsoft.com/office/powerpoint/2010/main" val="3527542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C1F49-2E99-6540-A162-EED052E05488}"/>
              </a:ext>
            </a:extLst>
          </p:cNvPr>
          <p:cNvSpPr/>
          <p:nvPr/>
        </p:nvSpPr>
        <p:spPr>
          <a:xfrm>
            <a:off x="644346" y="1443882"/>
            <a:ext cx="4997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SETENTA SEMANAS (Literalmente 70 semanas de 7)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C3802019-7A92-BB4A-AF8F-EF3997FABC76}"/>
              </a:ext>
            </a:extLst>
          </p:cNvPr>
          <p:cNvCxnSpPr>
            <a:cxnSpLocks/>
          </p:cNvCxnSpPr>
          <p:nvPr/>
        </p:nvCxnSpPr>
        <p:spPr>
          <a:xfrm>
            <a:off x="989436" y="3993090"/>
            <a:ext cx="1007961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25EA141-D9FD-FF45-9304-2B09B8A43FEC}"/>
              </a:ext>
            </a:extLst>
          </p:cNvPr>
          <p:cNvSpPr txBox="1"/>
          <p:nvPr/>
        </p:nvSpPr>
        <p:spPr>
          <a:xfrm>
            <a:off x="1005477" y="2755288"/>
            <a:ext cx="135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7 SEMANAS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>
                <a:solidFill>
                  <a:srgbClr val="FFC000"/>
                </a:solidFill>
              </a:rPr>
              <a:t>(49 ANOS)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6202DD-5C0B-5A49-89A5-852AB9581D9F}"/>
              </a:ext>
            </a:extLst>
          </p:cNvPr>
          <p:cNvSpPr txBox="1"/>
          <p:nvPr/>
        </p:nvSpPr>
        <p:spPr>
          <a:xfrm>
            <a:off x="5233137" y="2755288"/>
            <a:ext cx="197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62 SEMANAS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>
                <a:solidFill>
                  <a:srgbClr val="FFC000"/>
                </a:solidFill>
              </a:rPr>
              <a:t>(434 ANOS)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8999035-61C1-2A4C-9D10-D6BBB6A1498C}"/>
              </a:ext>
            </a:extLst>
          </p:cNvPr>
          <p:cNvSpPr txBox="1"/>
          <p:nvPr/>
        </p:nvSpPr>
        <p:spPr>
          <a:xfrm>
            <a:off x="9411545" y="2690397"/>
            <a:ext cx="197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1 SEMANA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>
                <a:solidFill>
                  <a:srgbClr val="FFC000"/>
                </a:solidFill>
              </a:rPr>
              <a:t>(7 ANOS)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4EFA417-7653-CB42-91A3-029E7A28B127}"/>
              </a:ext>
            </a:extLst>
          </p:cNvPr>
          <p:cNvCxnSpPr/>
          <p:nvPr/>
        </p:nvCxnSpPr>
        <p:spPr>
          <a:xfrm>
            <a:off x="2614865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7540F1C-727F-A94F-A3C2-A43EC94BDC08}"/>
              </a:ext>
            </a:extLst>
          </p:cNvPr>
          <p:cNvCxnSpPr/>
          <p:nvPr/>
        </p:nvCxnSpPr>
        <p:spPr>
          <a:xfrm>
            <a:off x="9779142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85A38508-E265-D541-A9D9-03046C31F3EC}"/>
              </a:ext>
            </a:extLst>
          </p:cNvPr>
          <p:cNvSpPr/>
          <p:nvPr/>
        </p:nvSpPr>
        <p:spPr>
          <a:xfrm>
            <a:off x="989436" y="5113310"/>
            <a:ext cx="10428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25</a:t>
            </a:r>
            <a:r>
              <a:rPr lang="pt-BR" dirty="0"/>
              <a:t>Sabe e entende: </a:t>
            </a:r>
            <a:r>
              <a:rPr lang="pt-BR" dirty="0">
                <a:solidFill>
                  <a:schemeClr val="accent4"/>
                </a:solidFill>
              </a:rPr>
              <a:t>desde a saída da ordem para restaurar, e para edificar Jerusalém</a:t>
            </a:r>
            <a:r>
              <a:rPr lang="pt-BR" dirty="0"/>
              <a:t>, até o Messias, o Príncipe, haverá </a:t>
            </a:r>
            <a:r>
              <a:rPr lang="pt-BR" dirty="0">
                <a:solidFill>
                  <a:schemeClr val="accent4"/>
                </a:solidFill>
              </a:rPr>
              <a:t>sete semanas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sessenta e duas semanas </a:t>
            </a:r>
            <a:r>
              <a:rPr lang="pt-BR" dirty="0"/>
              <a:t>... </a:t>
            </a:r>
            <a:r>
              <a:rPr lang="pt-BR" baseline="30000" dirty="0"/>
              <a:t>26	</a:t>
            </a:r>
            <a:r>
              <a:rPr lang="pt-BR" dirty="0"/>
              <a:t>E depois das sessenta e duas semanas </a:t>
            </a:r>
            <a:r>
              <a:rPr lang="pt-BR" dirty="0">
                <a:solidFill>
                  <a:schemeClr val="accent4"/>
                </a:solidFill>
              </a:rPr>
              <a:t>será cortado o Messias</a:t>
            </a:r>
            <a:r>
              <a:rPr lang="pt-BR" dirty="0"/>
              <a:t>, mas não </a:t>
            </a:r>
            <a:r>
              <a:rPr lang="pt-BR" dirty="0" err="1"/>
              <a:t>parasi</a:t>
            </a:r>
            <a:r>
              <a:rPr lang="pt-BR" dirty="0"/>
              <a:t> mesmo; ... </a:t>
            </a:r>
            <a:r>
              <a:rPr lang="pt-BR" baseline="30000" dirty="0"/>
              <a:t>27</a:t>
            </a:r>
            <a:r>
              <a:rPr lang="pt-BR" dirty="0"/>
              <a:t> E ele firmará aliança com muitos por </a:t>
            </a:r>
            <a:r>
              <a:rPr lang="pt-BR" dirty="0">
                <a:solidFill>
                  <a:schemeClr val="accent4"/>
                </a:solidFill>
              </a:rPr>
              <a:t>uma semana</a:t>
            </a:r>
            <a:r>
              <a:rPr lang="pt-BR" dirty="0"/>
              <a:t>; e na </a:t>
            </a:r>
            <a:r>
              <a:rPr lang="pt-BR" dirty="0">
                <a:solidFill>
                  <a:schemeClr val="accent4"/>
                </a:solidFill>
              </a:rPr>
              <a:t>metade da semana</a:t>
            </a:r>
            <a:r>
              <a:rPr lang="pt-BR" dirty="0"/>
              <a:t> </a:t>
            </a:r>
            <a:r>
              <a:rPr lang="pt-BR" u="sng" dirty="0"/>
              <a:t>fará cessar o sacrifício</a:t>
            </a:r>
            <a:r>
              <a:rPr lang="pt-BR" dirty="0"/>
              <a:t>;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27AB4496-AA2B-3543-B2A6-75ABA2E78118}"/>
              </a:ext>
            </a:extLst>
          </p:cNvPr>
          <p:cNvCxnSpPr/>
          <p:nvPr/>
        </p:nvCxnSpPr>
        <p:spPr>
          <a:xfrm>
            <a:off x="981414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DB8071D-60F2-F046-8A63-5FF1C824BE7A}"/>
              </a:ext>
            </a:extLst>
          </p:cNvPr>
          <p:cNvSpPr txBox="1"/>
          <p:nvPr/>
        </p:nvSpPr>
        <p:spPr>
          <a:xfrm>
            <a:off x="310167" y="4310827"/>
            <a:ext cx="1358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457 a.C.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41C6B64-C14C-C64F-950B-ABE12FEB2CCF}"/>
              </a:ext>
            </a:extLst>
          </p:cNvPr>
          <p:cNvSpPr txBox="1"/>
          <p:nvPr/>
        </p:nvSpPr>
        <p:spPr>
          <a:xfrm>
            <a:off x="1879382" y="4310826"/>
            <a:ext cx="1358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408 a.C.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8F72B6B-A1AA-CF4C-9F38-6FF9BCEC667B}"/>
              </a:ext>
            </a:extLst>
          </p:cNvPr>
          <p:cNvSpPr txBox="1"/>
          <p:nvPr/>
        </p:nvSpPr>
        <p:spPr>
          <a:xfrm>
            <a:off x="9161624" y="4166839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27 d.C.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E6C291F7-B977-B042-88DF-715023C6FD88}"/>
              </a:ext>
            </a:extLst>
          </p:cNvPr>
          <p:cNvCxnSpPr/>
          <p:nvPr/>
        </p:nvCxnSpPr>
        <p:spPr>
          <a:xfrm>
            <a:off x="11069054" y="3758599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C23E6A2-6F60-8145-A962-DC728499A67D}"/>
              </a:ext>
            </a:extLst>
          </p:cNvPr>
          <p:cNvSpPr txBox="1"/>
          <p:nvPr/>
        </p:nvSpPr>
        <p:spPr>
          <a:xfrm>
            <a:off x="10451536" y="4156937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34 d.C.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09F497A-3B96-D247-A52B-AD058DC1C515}"/>
              </a:ext>
            </a:extLst>
          </p:cNvPr>
          <p:cNvCxnSpPr/>
          <p:nvPr/>
        </p:nvCxnSpPr>
        <p:spPr>
          <a:xfrm>
            <a:off x="10396658" y="3319414"/>
            <a:ext cx="0" cy="6736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EBCE61A3-CF58-AB48-AB78-F684BE60B617}"/>
              </a:ext>
            </a:extLst>
          </p:cNvPr>
          <p:cNvCxnSpPr/>
          <p:nvPr/>
        </p:nvCxnSpPr>
        <p:spPr>
          <a:xfrm>
            <a:off x="10123942" y="3504080"/>
            <a:ext cx="5293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35708CE-6004-2142-95A5-FA723EDE12F0}"/>
              </a:ext>
            </a:extLst>
          </p:cNvPr>
          <p:cNvSpPr txBox="1"/>
          <p:nvPr/>
        </p:nvSpPr>
        <p:spPr>
          <a:xfrm>
            <a:off x="9848913" y="4164872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31 d.C.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7F5BB0FF-E9BC-7348-B905-116CABDC68F5}"/>
              </a:ext>
            </a:extLst>
          </p:cNvPr>
          <p:cNvSpPr txBox="1"/>
          <p:nvPr/>
        </p:nvSpPr>
        <p:spPr>
          <a:xfrm>
            <a:off x="8027202" y="1840751"/>
            <a:ext cx="13585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Mc 1.14-15</a:t>
            </a:r>
          </a:p>
          <a:p>
            <a:pPr algn="ctr"/>
            <a:r>
              <a:rPr lang="pt-BR" sz="1400" dirty="0" err="1"/>
              <a:t>Lc</a:t>
            </a:r>
            <a:r>
              <a:rPr lang="pt-BR" sz="1400" dirty="0"/>
              <a:t> 4.16-19</a:t>
            </a:r>
          </a:p>
          <a:p>
            <a:pPr algn="ctr"/>
            <a:r>
              <a:rPr lang="pt-BR" sz="1400" dirty="0"/>
              <a:t>At 10.37-38</a:t>
            </a: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76100299-BBCE-5C40-AC3E-6C622C856E6E}"/>
              </a:ext>
            </a:extLst>
          </p:cNvPr>
          <p:cNvCxnSpPr/>
          <p:nvPr/>
        </p:nvCxnSpPr>
        <p:spPr>
          <a:xfrm flipH="1" flipV="1">
            <a:off x="8823158" y="2518611"/>
            <a:ext cx="955983" cy="14744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4B83F7E-8045-EA4A-BA48-14DE4AD50714}"/>
              </a:ext>
            </a:extLst>
          </p:cNvPr>
          <p:cNvSpPr txBox="1"/>
          <p:nvPr/>
        </p:nvSpPr>
        <p:spPr>
          <a:xfrm>
            <a:off x="9690501" y="1608405"/>
            <a:ext cx="1358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err="1"/>
              <a:t>Mt</a:t>
            </a:r>
            <a:r>
              <a:rPr lang="pt-BR" sz="1400" dirty="0"/>
              <a:t> 27.50-51</a:t>
            </a:r>
          </a:p>
          <a:p>
            <a:pPr algn="ctr"/>
            <a:r>
              <a:rPr lang="pt-BR" sz="1400" dirty="0" err="1"/>
              <a:t>Jo</a:t>
            </a:r>
            <a:r>
              <a:rPr lang="pt-BR" sz="1400" dirty="0"/>
              <a:t> 19.31</a:t>
            </a: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A4930807-A825-164D-9603-79E1A761B469}"/>
              </a:ext>
            </a:extLst>
          </p:cNvPr>
          <p:cNvCxnSpPr>
            <a:cxnSpLocks/>
            <a:endCxn id="33" idx="2"/>
          </p:cNvCxnSpPr>
          <p:nvPr/>
        </p:nvCxnSpPr>
        <p:spPr>
          <a:xfrm flipH="1" flipV="1">
            <a:off x="10369770" y="2131625"/>
            <a:ext cx="26890" cy="18210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C668BDD-E1B9-6749-8E4B-31A6C7C0E92B}"/>
              </a:ext>
            </a:extLst>
          </p:cNvPr>
          <p:cNvSpPr txBox="1"/>
          <p:nvPr/>
        </p:nvSpPr>
        <p:spPr>
          <a:xfrm>
            <a:off x="10653332" y="2226539"/>
            <a:ext cx="13585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At 7.58</a:t>
            </a:r>
          </a:p>
          <a:p>
            <a:pPr algn="ctr"/>
            <a:r>
              <a:rPr lang="pt-BR" sz="1400" dirty="0"/>
              <a:t>At 8 *</a:t>
            </a:r>
            <a:br>
              <a:rPr lang="pt-BR" sz="1400" dirty="0"/>
            </a:br>
            <a:r>
              <a:rPr lang="pt-BR" sz="1400" dirty="0"/>
              <a:t> profeta selado</a:t>
            </a:r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0C16DC21-7CB7-F34F-BD63-9B80CED576E4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11131324" y="2965203"/>
            <a:ext cx="201277" cy="11325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2EF9641-44B4-A145-B93F-8838E22A05B3}"/>
              </a:ext>
            </a:extLst>
          </p:cNvPr>
          <p:cNvSpPr txBox="1"/>
          <p:nvPr/>
        </p:nvSpPr>
        <p:spPr>
          <a:xfrm>
            <a:off x="9470382" y="3534891"/>
            <a:ext cx="1235034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050" dirty="0"/>
              <a:t>Meia</a:t>
            </a:r>
            <a:br>
              <a:rPr lang="pt-BR" sz="1050" dirty="0"/>
            </a:br>
            <a:r>
              <a:rPr lang="pt-BR" sz="1050" dirty="0"/>
              <a:t>Semana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BA161087-6FE8-004F-B8C4-BA2421B2D815}"/>
              </a:ext>
            </a:extLst>
          </p:cNvPr>
          <p:cNvSpPr txBox="1"/>
          <p:nvPr/>
        </p:nvSpPr>
        <p:spPr>
          <a:xfrm>
            <a:off x="10104837" y="3542826"/>
            <a:ext cx="1235034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050" dirty="0"/>
              <a:t>Meia</a:t>
            </a:r>
            <a:br>
              <a:rPr lang="pt-BR" sz="1050" dirty="0"/>
            </a:br>
            <a:r>
              <a:rPr lang="pt-BR" sz="1050" dirty="0"/>
              <a:t>Semana</a:t>
            </a:r>
          </a:p>
        </p:txBody>
      </p: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93FC9CB6-3D82-4A4F-9200-FCB7727D958F}"/>
              </a:ext>
            </a:extLst>
          </p:cNvPr>
          <p:cNvCxnSpPr>
            <a:cxnSpLocks/>
          </p:cNvCxnSpPr>
          <p:nvPr/>
        </p:nvCxnSpPr>
        <p:spPr>
          <a:xfrm flipV="1">
            <a:off x="3978442" y="4097742"/>
            <a:ext cx="6145500" cy="20463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259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C1F49-2E99-6540-A162-EED052E05488}"/>
              </a:ext>
            </a:extLst>
          </p:cNvPr>
          <p:cNvSpPr/>
          <p:nvPr/>
        </p:nvSpPr>
        <p:spPr>
          <a:xfrm>
            <a:off x="644346" y="1443882"/>
            <a:ext cx="5900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SETENTA SEMANAS CORTADAS DAS 2.300 TARDES E MANHÃS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6202DD-5C0B-5A49-89A5-852AB9581D9F}"/>
              </a:ext>
            </a:extLst>
          </p:cNvPr>
          <p:cNvSpPr txBox="1"/>
          <p:nvPr/>
        </p:nvSpPr>
        <p:spPr>
          <a:xfrm>
            <a:off x="1349143" y="2749590"/>
            <a:ext cx="197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2"/>
                </a:solidFill>
              </a:rPr>
              <a:t>70 SEMANAS</a:t>
            </a:r>
            <a:br>
              <a:rPr lang="pt-BR" dirty="0">
                <a:solidFill>
                  <a:schemeClr val="accent2"/>
                </a:solidFill>
              </a:rPr>
            </a:br>
            <a:r>
              <a:rPr lang="pt-BR" dirty="0">
                <a:solidFill>
                  <a:schemeClr val="accent2"/>
                </a:solidFill>
              </a:rPr>
              <a:t>(490 ANOS)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CC8168D9-2A22-784E-B3BB-A5530A3A17C3}"/>
              </a:ext>
            </a:extLst>
          </p:cNvPr>
          <p:cNvCxnSpPr>
            <a:cxnSpLocks/>
          </p:cNvCxnSpPr>
          <p:nvPr/>
        </p:nvCxnSpPr>
        <p:spPr>
          <a:xfrm>
            <a:off x="989435" y="3993090"/>
            <a:ext cx="1036436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D42D7207-2F86-B44E-A61F-979965D9EEEC}"/>
              </a:ext>
            </a:extLst>
          </p:cNvPr>
          <p:cNvCxnSpPr>
            <a:cxnSpLocks/>
          </p:cNvCxnSpPr>
          <p:nvPr/>
        </p:nvCxnSpPr>
        <p:spPr>
          <a:xfrm>
            <a:off x="989436" y="3993090"/>
            <a:ext cx="268964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BA3F4B6-F848-7E45-BF1F-D48058F19205}"/>
              </a:ext>
            </a:extLst>
          </p:cNvPr>
          <p:cNvSpPr txBox="1"/>
          <p:nvPr/>
        </p:nvSpPr>
        <p:spPr>
          <a:xfrm>
            <a:off x="4408289" y="2152421"/>
            <a:ext cx="2653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2.300 TARDES E MANHÃS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dirty="0">
                <a:solidFill>
                  <a:schemeClr val="accent4"/>
                </a:solidFill>
              </a:rPr>
              <a:t>(2300 ANOS)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88B2F2DF-11FE-E846-A636-AE66A5664C77}"/>
              </a:ext>
            </a:extLst>
          </p:cNvPr>
          <p:cNvSpPr txBox="1"/>
          <p:nvPr/>
        </p:nvSpPr>
        <p:spPr>
          <a:xfrm>
            <a:off x="310167" y="4310827"/>
            <a:ext cx="1358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457 a.C.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96AF5B9-7B48-C24C-8E0E-2C47A4915774}"/>
              </a:ext>
            </a:extLst>
          </p:cNvPr>
          <p:cNvSpPr txBox="1"/>
          <p:nvPr/>
        </p:nvSpPr>
        <p:spPr>
          <a:xfrm>
            <a:off x="3061559" y="4310827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34 d.C.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E065B731-B477-6440-840C-9B88ADEB0D81}"/>
              </a:ext>
            </a:extLst>
          </p:cNvPr>
          <p:cNvCxnSpPr/>
          <p:nvPr/>
        </p:nvCxnSpPr>
        <p:spPr>
          <a:xfrm>
            <a:off x="3679076" y="379256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A407762F-4F7C-DF41-ADD4-B8B7C5655052}"/>
              </a:ext>
            </a:extLst>
          </p:cNvPr>
          <p:cNvCxnSpPr/>
          <p:nvPr/>
        </p:nvCxnSpPr>
        <p:spPr>
          <a:xfrm>
            <a:off x="981414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275C73F7-568F-5545-95E8-FE333B511449}"/>
              </a:ext>
            </a:extLst>
          </p:cNvPr>
          <p:cNvCxnSpPr/>
          <p:nvPr/>
        </p:nvCxnSpPr>
        <p:spPr>
          <a:xfrm>
            <a:off x="11351213" y="379256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2D8C1C8-B8BD-8942-921B-F275B7750BE2}"/>
              </a:ext>
            </a:extLst>
          </p:cNvPr>
          <p:cNvSpPr txBox="1"/>
          <p:nvPr/>
        </p:nvSpPr>
        <p:spPr>
          <a:xfrm>
            <a:off x="10646799" y="4310826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1844 d.C.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3E4C4D2-B072-B545-A927-9CFB32E12BC9}"/>
              </a:ext>
            </a:extLst>
          </p:cNvPr>
          <p:cNvSpPr txBox="1"/>
          <p:nvPr/>
        </p:nvSpPr>
        <p:spPr>
          <a:xfrm>
            <a:off x="6584930" y="3545334"/>
            <a:ext cx="197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+1310 ANOS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1221C66-BC5D-4343-9BD9-9DD380E84D98}"/>
              </a:ext>
            </a:extLst>
          </p:cNvPr>
          <p:cNvSpPr/>
          <p:nvPr/>
        </p:nvSpPr>
        <p:spPr>
          <a:xfrm>
            <a:off x="780717" y="4793992"/>
            <a:ext cx="2879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Setenta semanas estão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determinadas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(cortadas): sobre o teu povo, 	e sobre a tua santa cidade,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cessar a transgressão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dar fim aos pecados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expiar a </a:t>
            </a:r>
            <a:r>
              <a:rPr lang="pt-BR" sz="1200" dirty="0" err="1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iniqüidade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trazer a justiça eterna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selar a visão e a profecia (profeta)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 e </a:t>
            </a:r>
            <a:r>
              <a:rPr lang="pt-BR" sz="1200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para ungir o Santíssimo</a:t>
            </a:r>
            <a:r>
              <a:rPr lang="pt-BR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361AE148-01C0-624A-A4E7-E73946E78523}"/>
              </a:ext>
            </a:extLst>
          </p:cNvPr>
          <p:cNvSpPr/>
          <p:nvPr/>
        </p:nvSpPr>
        <p:spPr>
          <a:xfrm>
            <a:off x="4627341" y="4815428"/>
            <a:ext cx="2879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aseline="30000" dirty="0"/>
              <a:t>26</a:t>
            </a:r>
            <a:r>
              <a:rPr lang="pt-BR" sz="1200" dirty="0"/>
              <a:t>E </a:t>
            </a:r>
            <a:r>
              <a:rPr lang="pt-BR" sz="1200" dirty="0">
                <a:solidFill>
                  <a:schemeClr val="accent4"/>
                </a:solidFill>
              </a:rPr>
              <a:t>depois das sessenta e duas semanas será cortado o Messias</a:t>
            </a:r>
            <a:r>
              <a:rPr lang="pt-BR" sz="1200" dirty="0"/>
              <a:t>, mas não para si mesmo; </a:t>
            </a:r>
            <a:r>
              <a:rPr lang="pt-BR" sz="1200" dirty="0">
                <a:solidFill>
                  <a:schemeClr val="accent4"/>
                </a:solidFill>
              </a:rPr>
              <a:t>e o povo do príncipe, que há de vir,  destruirá a cidade e o santuário</a:t>
            </a:r>
            <a:r>
              <a:rPr lang="pt-BR" sz="1200" dirty="0"/>
              <a:t>,  e o seu fim será com uma inundação; e até ao fim haverá guerra; estão determinadas as assolações.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D88E25E-55D9-534A-954A-AEB61E7EEAD8}"/>
              </a:ext>
            </a:extLst>
          </p:cNvPr>
          <p:cNvSpPr txBox="1"/>
          <p:nvPr/>
        </p:nvSpPr>
        <p:spPr>
          <a:xfrm>
            <a:off x="2499754" y="4313049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31 d.C.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6BEE014A-8195-1640-A1C8-48EBF5B247F9}"/>
              </a:ext>
            </a:extLst>
          </p:cNvPr>
          <p:cNvCxnSpPr/>
          <p:nvPr/>
        </p:nvCxnSpPr>
        <p:spPr>
          <a:xfrm>
            <a:off x="3117271" y="3794785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6E099164-5C94-3049-BD00-A6F5E901D71B}"/>
              </a:ext>
            </a:extLst>
          </p:cNvPr>
          <p:cNvCxnSpPr/>
          <p:nvPr/>
        </p:nvCxnSpPr>
        <p:spPr>
          <a:xfrm>
            <a:off x="2852576" y="3568277"/>
            <a:ext cx="5293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49238A21-92E5-4441-A4D1-278DC26CEBF1}"/>
              </a:ext>
            </a:extLst>
          </p:cNvPr>
          <p:cNvCxnSpPr>
            <a:cxnSpLocks/>
          </p:cNvCxnSpPr>
          <p:nvPr/>
        </p:nvCxnSpPr>
        <p:spPr>
          <a:xfrm>
            <a:off x="3117271" y="3375771"/>
            <a:ext cx="0" cy="6085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5E01E7-D06E-3649-A8B6-011128257409}"/>
              </a:ext>
            </a:extLst>
          </p:cNvPr>
          <p:cNvCxnSpPr/>
          <p:nvPr/>
        </p:nvCxnSpPr>
        <p:spPr>
          <a:xfrm>
            <a:off x="2614865" y="378454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BC2C2D0-EA6A-524B-8F11-459243546303}"/>
              </a:ext>
            </a:extLst>
          </p:cNvPr>
          <p:cNvSpPr txBox="1"/>
          <p:nvPr/>
        </p:nvSpPr>
        <p:spPr>
          <a:xfrm>
            <a:off x="1879382" y="4310826"/>
            <a:ext cx="1358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27 d.C.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1151BFA0-A367-6241-9DC9-DD1AFCA1F1A7}"/>
              </a:ext>
            </a:extLst>
          </p:cNvPr>
          <p:cNvCxnSpPr/>
          <p:nvPr/>
        </p:nvCxnSpPr>
        <p:spPr>
          <a:xfrm>
            <a:off x="4761918" y="379256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AA437A68-3925-0341-BDBF-E5553E1A281B}"/>
              </a:ext>
            </a:extLst>
          </p:cNvPr>
          <p:cNvSpPr txBox="1"/>
          <p:nvPr/>
        </p:nvSpPr>
        <p:spPr>
          <a:xfrm>
            <a:off x="4186236" y="4317569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70 d.C.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CE8EB29-40DB-8C4C-9BD8-D2B3456125F7}"/>
              </a:ext>
            </a:extLst>
          </p:cNvPr>
          <p:cNvSpPr/>
          <p:nvPr/>
        </p:nvSpPr>
        <p:spPr>
          <a:xfrm>
            <a:off x="8473966" y="4815428"/>
            <a:ext cx="2879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aseline="30000" dirty="0"/>
              <a:t>27</a:t>
            </a:r>
            <a:r>
              <a:rPr lang="pt-BR" sz="1200" dirty="0"/>
              <a:t>E ele firmará aliança com muitos por uma semana; e na metade da semana fará cessar o sacrifício e a oblação; </a:t>
            </a:r>
            <a:r>
              <a:rPr lang="pt-BR" sz="1200" dirty="0">
                <a:solidFill>
                  <a:srgbClr val="FFC000"/>
                </a:solidFill>
              </a:rPr>
              <a:t>e sobre a asa das abominações virá o assolador</a:t>
            </a:r>
            <a:r>
              <a:rPr lang="pt-BR" sz="1200" dirty="0"/>
              <a:t>, e isso até à consumação; </a:t>
            </a:r>
            <a:r>
              <a:rPr lang="pt-BR" sz="1200" dirty="0">
                <a:solidFill>
                  <a:srgbClr val="FFC000"/>
                </a:solidFill>
              </a:rPr>
              <a:t>e o que está determinado será derramado sobre o assolador.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575A201C-7A2F-FB45-B08C-2326CBD5C4A4}"/>
              </a:ext>
            </a:extLst>
          </p:cNvPr>
          <p:cNvSpPr txBox="1"/>
          <p:nvPr/>
        </p:nvSpPr>
        <p:spPr>
          <a:xfrm>
            <a:off x="4098044" y="3096216"/>
            <a:ext cx="1327748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Destruição de Jerusalém e do Segundo Templo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0AB3CB02-7B05-E248-BA04-9D29B91D016E}"/>
              </a:ext>
            </a:extLst>
          </p:cNvPr>
          <p:cNvSpPr txBox="1"/>
          <p:nvPr/>
        </p:nvSpPr>
        <p:spPr>
          <a:xfrm>
            <a:off x="3080007" y="3105026"/>
            <a:ext cx="1327748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Evangelho aos gentios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132340AC-F1B8-5B44-AB48-662837B179C4}"/>
              </a:ext>
            </a:extLst>
          </p:cNvPr>
          <p:cNvSpPr txBox="1"/>
          <p:nvPr/>
        </p:nvSpPr>
        <p:spPr>
          <a:xfrm>
            <a:off x="10464778" y="3014428"/>
            <a:ext cx="1327748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Purificação do Santuário Celestial / Juízo </a:t>
            </a:r>
            <a:r>
              <a:rPr lang="pt-BR" sz="1100" dirty="0" err="1"/>
              <a:t>Pré</a:t>
            </a:r>
            <a:r>
              <a:rPr lang="pt-BR" sz="1100" dirty="0"/>
              <a:t>-Advento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AEF210A-EAEA-5541-9A27-3A6B8B4371F6}"/>
              </a:ext>
            </a:extLst>
          </p:cNvPr>
          <p:cNvSpPr/>
          <p:nvPr/>
        </p:nvSpPr>
        <p:spPr>
          <a:xfrm>
            <a:off x="8473965" y="6135638"/>
            <a:ext cx="179408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... e para ungir o Santíssimo.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2000352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640973" y="1234656"/>
            <a:ext cx="660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ELEMENTOS DO DIA DA EXPIAÇÃO NA CONSTRUÇÃO DO CAPÍTULO 8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BBFB54C-3E53-AD4E-9797-D261018308AD}"/>
              </a:ext>
            </a:extLst>
          </p:cNvPr>
          <p:cNvSpPr/>
          <p:nvPr/>
        </p:nvSpPr>
        <p:spPr>
          <a:xfrm>
            <a:off x="-96982" y="-13855"/>
            <a:ext cx="12288982" cy="7051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 dirty="0"/>
          </a:p>
        </p:txBody>
      </p:sp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B7E8E586-F2F6-D149-B04D-A0C70663ED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97" y="2832180"/>
            <a:ext cx="11605260" cy="3846103"/>
          </a:xfrm>
          <a:prstGeom prst="rect">
            <a:avLst/>
          </a:prstGeom>
        </p:spPr>
      </p:pic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0B69C480-CBD2-C74D-8D96-BB63615A4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949" y="531794"/>
            <a:ext cx="5551533" cy="289720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1D2E8D5-8866-6E46-9453-00F855775159}"/>
              </a:ext>
            </a:extLst>
          </p:cNvPr>
          <p:cNvSpPr/>
          <p:nvPr/>
        </p:nvSpPr>
        <p:spPr>
          <a:xfrm>
            <a:off x="8345214" y="3429000"/>
            <a:ext cx="3547307" cy="178030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ED4A6F2E-F6C6-9046-B07E-CAEDC887C90F}"/>
              </a:ext>
            </a:extLst>
          </p:cNvPr>
          <p:cNvCxnSpPr/>
          <p:nvPr/>
        </p:nvCxnSpPr>
        <p:spPr>
          <a:xfrm>
            <a:off x="3382257" y="608230"/>
            <a:ext cx="0" cy="27030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B5023FB-828F-464B-A047-4DC9DBCB759A}"/>
              </a:ext>
            </a:extLst>
          </p:cNvPr>
          <p:cNvSpPr txBox="1"/>
          <p:nvPr/>
        </p:nvSpPr>
        <p:spPr>
          <a:xfrm>
            <a:off x="4163023" y="2287688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LUGAR SANTO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A47B83-AA9E-844D-85C7-2D9E070D63DD}"/>
              </a:ext>
            </a:extLst>
          </p:cNvPr>
          <p:cNvSpPr txBox="1"/>
          <p:nvPr/>
        </p:nvSpPr>
        <p:spPr>
          <a:xfrm>
            <a:off x="858987" y="2287688"/>
            <a:ext cx="21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LUGAR SANTÍSSIMO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7D6600-C370-9C49-AD1C-0586C7D0F2E3}"/>
              </a:ext>
            </a:extLst>
          </p:cNvPr>
          <p:cNvSpPr txBox="1"/>
          <p:nvPr/>
        </p:nvSpPr>
        <p:spPr>
          <a:xfrm>
            <a:off x="9039181" y="4493622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PÁTIO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E9BDC18-8C86-F04A-B11C-5BB366D4615A}"/>
              </a:ext>
            </a:extLst>
          </p:cNvPr>
          <p:cNvSpPr/>
          <p:nvPr/>
        </p:nvSpPr>
        <p:spPr>
          <a:xfrm>
            <a:off x="741716" y="580399"/>
            <a:ext cx="12698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err="1">
                <a:solidFill>
                  <a:schemeClr val="accent2"/>
                </a:solidFill>
              </a:rPr>
              <a:t>Ex</a:t>
            </a:r>
            <a:r>
              <a:rPr lang="pt-BR" sz="1600" b="1" dirty="0">
                <a:solidFill>
                  <a:schemeClr val="accent2"/>
                </a:solidFill>
              </a:rPr>
              <a:t> 40: 13-15.</a:t>
            </a:r>
          </a:p>
        </p:txBody>
      </p:sp>
    </p:spTree>
    <p:extLst>
      <p:ext uri="{BB962C8B-B14F-4D97-AF65-F5344CB8AC3E}">
        <p14:creationId xmlns:p14="http://schemas.microsoft.com/office/powerpoint/2010/main" val="1089977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0D1E998-E1BF-624D-B257-51B48637DB12}"/>
              </a:ext>
            </a:extLst>
          </p:cNvPr>
          <p:cNvSpPr/>
          <p:nvPr/>
        </p:nvSpPr>
        <p:spPr>
          <a:xfrm>
            <a:off x="640973" y="2040382"/>
            <a:ext cx="49850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No Dia da Expiação (</a:t>
            </a:r>
            <a:r>
              <a:rPr lang="pt-BR" sz="2000" dirty="0" err="1"/>
              <a:t>Lv</a:t>
            </a:r>
            <a:r>
              <a:rPr lang="pt-BR" sz="2000" dirty="0"/>
              <a:t> 16) o sumo-sacerdote </a:t>
            </a:r>
            <a:r>
              <a:rPr lang="pt-BR" sz="2000" dirty="0">
                <a:solidFill>
                  <a:srgbClr val="FFC000"/>
                </a:solidFill>
              </a:rPr>
              <a:t>oferece sacrifício para expiação de pecado do povo</a:t>
            </a:r>
            <a:r>
              <a:rPr lang="pt-BR" sz="2000" dirty="0"/>
              <a:t>, e depois adentra segundo compartimento do santuário, </a:t>
            </a:r>
            <a:r>
              <a:rPr lang="pt-BR" sz="2000" dirty="0">
                <a:solidFill>
                  <a:srgbClr val="FFC000"/>
                </a:solidFill>
              </a:rPr>
              <a:t>o lugar Santíssimo (Santo dos Santos)</a:t>
            </a:r>
            <a:r>
              <a:rPr lang="pt-BR" sz="2000" dirty="0"/>
              <a:t>, lugar este o sumo-sacerdote só poderia adentrar uma vez por ano, pra realizar o </a:t>
            </a:r>
            <a:r>
              <a:rPr lang="pt-BR" sz="2000" dirty="0">
                <a:solidFill>
                  <a:srgbClr val="FFC000"/>
                </a:solidFill>
              </a:rPr>
              <a:t>ritual da purificação do santuário terrestre</a:t>
            </a:r>
            <a:r>
              <a:rPr lang="pt-BR" sz="2000" dirty="0"/>
              <a:t>. Ritual este que visava </a:t>
            </a:r>
            <a:r>
              <a:rPr lang="pt-BR" sz="2000" dirty="0">
                <a:solidFill>
                  <a:srgbClr val="FFC000"/>
                </a:solidFill>
              </a:rPr>
              <a:t>a eliminação total do pecado e da iniquidade do meio do povo de Deus</a:t>
            </a:r>
            <a:r>
              <a:rPr lang="pt-BR" sz="2000" dirty="0"/>
              <a:t>.</a:t>
            </a:r>
            <a:endParaRPr lang="pt-BR" sz="2000" dirty="0"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18FA442-F5EE-4F40-BA4F-F2869333364F}"/>
              </a:ext>
            </a:extLst>
          </p:cNvPr>
          <p:cNvSpPr/>
          <p:nvPr/>
        </p:nvSpPr>
        <p:spPr>
          <a:xfrm>
            <a:off x="6368716" y="2040382"/>
            <a:ext cx="49850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Cristo, o Cordeiro que tira o pecado do mundo, </a:t>
            </a:r>
            <a:r>
              <a:rPr lang="pt-BR" sz="2000" dirty="0">
                <a:solidFill>
                  <a:srgbClr val="FFC000"/>
                </a:solidFill>
              </a:rPr>
              <a:t>Ele mesmo se ofereceu como sacrifício para salvação do seu povo de seus pecados</a:t>
            </a:r>
            <a:r>
              <a:rPr lang="pt-BR" sz="2000" dirty="0"/>
              <a:t>. Após seu sacrifício Cristo ressuscita quebrando o poder máximo do pecado que é a morte, ascende ao Céu. No santuário Celestial, </a:t>
            </a:r>
            <a:r>
              <a:rPr lang="pt-BR" sz="2000" dirty="0">
                <a:solidFill>
                  <a:srgbClr val="FFC000"/>
                </a:solidFill>
              </a:rPr>
              <a:t>Cristo unge o lugar santíssimo e da inicio a fase sacerdotal de seu ministério</a:t>
            </a:r>
            <a:r>
              <a:rPr lang="pt-BR" sz="2000" dirty="0"/>
              <a:t>, fazendo mediação entre o homem e Deus. </a:t>
            </a:r>
            <a:r>
              <a:rPr lang="pt-BR" sz="2000" dirty="0">
                <a:solidFill>
                  <a:srgbClr val="FFC000"/>
                </a:solidFill>
              </a:rPr>
              <a:t>A partir de 1844 Cristo passa a desempenhar no lugar santíssimo a obra do Dia da Expiação que eliminará todo o pecado e iniquidade para sempre.</a:t>
            </a:r>
            <a:endParaRPr lang="pt-BR" sz="2000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20EA29B-7F4B-AE4E-8BF7-235DEBA62066}"/>
              </a:ext>
            </a:extLst>
          </p:cNvPr>
          <p:cNvSpPr/>
          <p:nvPr/>
        </p:nvSpPr>
        <p:spPr>
          <a:xfrm>
            <a:off x="644346" y="1443882"/>
            <a:ext cx="4654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DIA DA EXPIAÇÃO NO SANTUARIO TERRESTRE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3FAC2EA-BAA2-F14A-A5B4-4969BE845E9B}"/>
              </a:ext>
            </a:extLst>
          </p:cNvPr>
          <p:cNvSpPr/>
          <p:nvPr/>
        </p:nvSpPr>
        <p:spPr>
          <a:xfrm>
            <a:off x="6368716" y="1443882"/>
            <a:ext cx="4565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DIA DA EXPIAÇÃO NO SANTUARIO CELESTIAL</a:t>
            </a:r>
          </a:p>
        </p:txBody>
      </p:sp>
    </p:spTree>
    <p:extLst>
      <p:ext uri="{BB962C8B-B14F-4D97-AF65-F5344CB8AC3E}">
        <p14:creationId xmlns:p14="http://schemas.microsoft.com/office/powerpoint/2010/main" val="2522534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0D1E998-E1BF-624D-B257-51B48637DB12}"/>
              </a:ext>
            </a:extLst>
          </p:cNvPr>
          <p:cNvSpPr/>
          <p:nvPr/>
        </p:nvSpPr>
        <p:spPr>
          <a:xfrm>
            <a:off x="640973" y="1356087"/>
            <a:ext cx="523043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11</a:t>
            </a:r>
            <a:r>
              <a:rPr lang="pt-BR" dirty="0"/>
              <a:t>Mas, vindo Cristo, </a:t>
            </a:r>
            <a:r>
              <a:rPr lang="pt-BR" dirty="0">
                <a:solidFill>
                  <a:schemeClr val="accent4"/>
                </a:solidFill>
              </a:rPr>
              <a:t>o sumo sacerdote </a:t>
            </a:r>
            <a:r>
              <a:rPr lang="pt-BR" dirty="0"/>
              <a:t>dos bens futuros, </a:t>
            </a:r>
            <a:r>
              <a:rPr lang="pt-BR" dirty="0">
                <a:solidFill>
                  <a:schemeClr val="accent4"/>
                </a:solidFill>
              </a:rPr>
              <a:t>por um maior e mais perfeito tabernáculo, não feito por mãos, isto é, não desta criação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12</a:t>
            </a:r>
            <a:r>
              <a:rPr lang="pt-BR" dirty="0"/>
              <a:t>Nem por sangue de bodes e bezerros, </a:t>
            </a:r>
            <a:r>
              <a:rPr lang="pt-BR" dirty="0">
                <a:solidFill>
                  <a:schemeClr val="accent4"/>
                </a:solidFill>
              </a:rPr>
              <a:t>mas por seu próprio sangue, entrou uma vez no santuário</a:t>
            </a:r>
            <a:r>
              <a:rPr lang="pt-BR" dirty="0"/>
              <a:t>, havendo efetuado uma eterna redenção.</a:t>
            </a:r>
          </a:p>
          <a:p>
            <a:r>
              <a:rPr lang="pt-BR" baseline="30000" dirty="0"/>
              <a:t>22</a:t>
            </a:r>
            <a:r>
              <a:rPr lang="pt-BR" dirty="0"/>
              <a:t>E quase todas as coisas, segundo a lei, se </a:t>
            </a:r>
            <a:r>
              <a:rPr lang="pt-BR" dirty="0">
                <a:solidFill>
                  <a:schemeClr val="accent4"/>
                </a:solidFill>
              </a:rPr>
              <a:t>purificam com sangue</a:t>
            </a:r>
            <a:r>
              <a:rPr lang="pt-BR" dirty="0"/>
              <a:t>; e sem derramamento de sangue não há remissão.</a:t>
            </a:r>
          </a:p>
          <a:p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Hebreus 9:11,12</a:t>
            </a:r>
            <a:endParaRPr lang="pt-BR" dirty="0">
              <a:effectLst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17945D-A1F2-B74B-8C9E-A3A1C7688962}"/>
              </a:ext>
            </a:extLst>
          </p:cNvPr>
          <p:cNvSpPr/>
          <p:nvPr/>
        </p:nvSpPr>
        <p:spPr>
          <a:xfrm>
            <a:off x="6395759" y="1356087"/>
            <a:ext cx="48640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23</a:t>
            </a:r>
            <a:r>
              <a:rPr lang="pt-BR" dirty="0"/>
              <a:t>De sorte que era bem necessário que as figuras das coisas </a:t>
            </a:r>
            <a:r>
              <a:rPr lang="pt-BR" dirty="0">
                <a:solidFill>
                  <a:schemeClr val="accent4"/>
                </a:solidFill>
              </a:rPr>
              <a:t>que estão no céu assim se purificassem; mas as próprias coisas celestiais com sacrifícios melhores do que estes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24</a:t>
            </a:r>
            <a:r>
              <a:rPr lang="pt-BR" dirty="0"/>
              <a:t>Porque </a:t>
            </a:r>
            <a:r>
              <a:rPr lang="pt-BR" dirty="0">
                <a:solidFill>
                  <a:schemeClr val="accent4"/>
                </a:solidFill>
              </a:rPr>
              <a:t>Cristo não entrou num santuário feito por mãos, figura do verdadeiro, porém no mesmo céu</a:t>
            </a:r>
            <a:r>
              <a:rPr lang="pt-BR" dirty="0"/>
              <a:t>, para agora comparecer por nós perante a face de Deus;</a:t>
            </a:r>
          </a:p>
          <a:p>
            <a:r>
              <a:rPr lang="pt-BR" dirty="0"/>
              <a:t>...</a:t>
            </a:r>
          </a:p>
          <a:p>
            <a:r>
              <a:rPr lang="pt-BR" baseline="30000" dirty="0"/>
              <a:t>27</a:t>
            </a:r>
            <a:r>
              <a:rPr lang="pt-BR" dirty="0"/>
              <a:t>E, como aos homens está ordenado morrerem uma vez, </a:t>
            </a:r>
            <a:r>
              <a:rPr lang="pt-BR" dirty="0">
                <a:solidFill>
                  <a:schemeClr val="accent4"/>
                </a:solidFill>
              </a:rPr>
              <a:t>vindo depois disso o juízo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28</a:t>
            </a:r>
            <a:r>
              <a:rPr lang="pt-BR" dirty="0"/>
              <a:t>Assim também Cristo, </a:t>
            </a:r>
            <a:r>
              <a:rPr lang="pt-BR" dirty="0">
                <a:solidFill>
                  <a:schemeClr val="accent4"/>
                </a:solidFill>
              </a:rPr>
              <a:t>oferecendo-se uma vez para tirar os pecados de muitos</a:t>
            </a:r>
            <a:r>
              <a:rPr lang="pt-BR" dirty="0"/>
              <a:t>, aparecerá segunda vez, sem pecado, aos que o esperam para salvação.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Hebreus 9:22,28</a:t>
            </a:r>
            <a:endParaRPr lang="pt-BR" dirty="0"/>
          </a:p>
          <a:p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48745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8516</TotalTime>
  <Words>2775</Words>
  <Application>Microsoft Macintosh PowerPoint</Application>
  <PresentationFormat>Widescreen</PresentationFormat>
  <Paragraphs>254</Paragraphs>
  <Slides>20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09</vt:lpstr>
      <vt:lpstr>EPISÓDIO 08</vt:lpstr>
      <vt:lpstr>EPISÓDIO 09</vt:lpstr>
      <vt:lpstr>EPISÓDIO 08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201</cp:revision>
  <dcterms:created xsi:type="dcterms:W3CDTF">2021-04-09T17:42:29Z</dcterms:created>
  <dcterms:modified xsi:type="dcterms:W3CDTF">2021-06-13T14:11:22Z</dcterms:modified>
</cp:coreProperties>
</file>