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383" r:id="rId4"/>
    <p:sldId id="398" r:id="rId5"/>
    <p:sldId id="399" r:id="rId6"/>
    <p:sldId id="374" r:id="rId7"/>
    <p:sldId id="400" r:id="rId8"/>
    <p:sldId id="401" r:id="rId9"/>
    <p:sldId id="384" r:id="rId10"/>
    <p:sldId id="38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9246"/>
    <p:restoredTop sz="94935"/>
  </p:normalViewPr>
  <p:slideViewPr>
    <p:cSldViewPr snapToGrid="0" snapToObjects="1">
      <p:cViewPr varScale="1">
        <p:scale>
          <a:sx n="76" d="100"/>
          <a:sy n="76" d="100"/>
        </p:scale>
        <p:origin x="216" y="7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95165E-DF6F-5E46-9378-0D0457A5747E}" type="datetimeFigureOut">
              <a:rPr lang="pt-BR" smtClean="0"/>
              <a:t>19/06/2021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D3FA89-6253-6F43-B58D-6998129861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8564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8024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49347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43808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38503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99223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46036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99862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2826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19/06/2021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3771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19/06/2021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1170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19/06/2021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132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19/06/2021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6218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19/06/2021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374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19/06/2021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1958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19/06/2021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8090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19/06/2021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7984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19/06/2021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3492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19/06/2021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0520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19/06/2021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132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04175-6A2F-244F-97D3-3FB335C0585B}" type="datetimeFigureOut">
              <a:rPr lang="pt-BR" smtClean="0"/>
              <a:t>19/06/2021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59084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10/4+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10/5-8+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10/5-8+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10/12-14+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10/20,21+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ibliaonline.com.br/acf/dn/12/1+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E6137C-1BEE-714C-8D16-4487C9C24D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5338364-5B61-0C42-B203-279661FFC4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Uma imagem contendo Texto&#10;&#10;Descrição gerada automaticamente">
            <a:extLst>
              <a:ext uri="{FF2B5EF4-FFF2-40B4-BE49-F238E27FC236}">
                <a16:creationId xmlns:a16="http://schemas.microsoft.com/office/drawing/2014/main" id="{EAA720CA-742F-1043-B47E-91504A3A43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922" y="0"/>
            <a:ext cx="124658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618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10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1024009-D488-0448-AAE3-9324CC4CF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7462"/>
            <a:ext cx="10515600" cy="5199501"/>
          </a:xfrm>
        </p:spPr>
        <p:txBody>
          <a:bodyPr anchor="ctr">
            <a:normAutofit/>
          </a:bodyPr>
          <a:lstStyle/>
          <a:p>
            <a:r>
              <a:rPr lang="pt-BR" sz="2200" dirty="0">
                <a:latin typeface="Corbel" panose="020B0503020204020204" pitchFamily="34" charset="0"/>
              </a:rPr>
              <a:t>ESTUDO NO CAPÍTULO 10</a:t>
            </a:r>
          </a:p>
          <a:p>
            <a:pPr lvl="1"/>
            <a:r>
              <a:rPr lang="pt-BR" sz="2000" dirty="0">
                <a:latin typeface="Corbel" panose="020B0503020204020204" pitchFamily="34" charset="0"/>
              </a:rPr>
              <a:t>O JEJUM DE DANIEL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DANIEL BUSCA A DEUS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VISÃO DO SACERDOTE DIVINO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CHEGADA DE GABRIEL</a:t>
            </a:r>
          </a:p>
          <a:p>
            <a:pPr lvl="1"/>
            <a:r>
              <a:rPr lang="pt-BR" sz="2000" dirty="0">
                <a:latin typeface="Corbel" panose="020B0503020204020204" pitchFamily="34" charset="0"/>
              </a:rPr>
              <a:t>A VISÃO DO GRANDE CONFLITO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 A RESISTÊNCIA DO PRINCIPE DO REINO DA PÉRSIA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VITÓRIA DE MIGUEL O PRIMEIRO PRINCIPE</a:t>
            </a:r>
          </a:p>
          <a:p>
            <a:pPr lvl="1"/>
            <a:endParaRPr lang="pt-BR" dirty="0">
              <a:solidFill>
                <a:schemeClr val="accent2"/>
              </a:solidFill>
              <a:latin typeface="Corbel" panose="020B0503020204020204" pitchFamily="34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O GRANDE CONFLITO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</p:spTree>
    <p:extLst>
      <p:ext uri="{BB962C8B-B14F-4D97-AF65-F5344CB8AC3E}">
        <p14:creationId xmlns:p14="http://schemas.microsoft.com/office/powerpoint/2010/main" val="1897635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10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10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B9279D0A-7A18-574E-AD80-DAB8F1601299}"/>
              </a:ext>
            </a:extLst>
          </p:cNvPr>
          <p:cNvSpPr/>
          <p:nvPr/>
        </p:nvSpPr>
        <p:spPr>
          <a:xfrm>
            <a:off x="864567" y="1599539"/>
            <a:ext cx="4749800" cy="4490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16E76E03-B648-AF49-A964-E727F15542FB}"/>
              </a:ext>
            </a:extLst>
          </p:cNvPr>
          <p:cNvSpPr/>
          <p:nvPr/>
        </p:nvSpPr>
        <p:spPr>
          <a:xfrm>
            <a:off x="1014824" y="1771842"/>
            <a:ext cx="441171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1</a:t>
            </a:r>
            <a:r>
              <a:rPr lang="pt-BR" dirty="0">
                <a:solidFill>
                  <a:schemeClr val="bg1"/>
                </a:solidFill>
              </a:rPr>
              <a:t>No </a:t>
            </a:r>
            <a:r>
              <a:rPr lang="pt-BR" u="sng" dirty="0">
                <a:solidFill>
                  <a:schemeClr val="bg1"/>
                </a:solidFill>
              </a:rPr>
              <a:t>terceiro ano de Ciro</a:t>
            </a:r>
            <a:r>
              <a:rPr lang="pt-BR" dirty="0">
                <a:solidFill>
                  <a:schemeClr val="bg1"/>
                </a:solidFill>
              </a:rPr>
              <a:t>, rei da Pérsia, foi revelada uma palavra a Daniel, cujo nome era </a:t>
            </a:r>
            <a:r>
              <a:rPr lang="pt-BR" dirty="0" err="1">
                <a:solidFill>
                  <a:schemeClr val="bg1"/>
                </a:solidFill>
              </a:rPr>
              <a:t>Beltessazar</a:t>
            </a:r>
            <a:r>
              <a:rPr lang="pt-BR" dirty="0">
                <a:solidFill>
                  <a:schemeClr val="bg1"/>
                </a:solidFill>
              </a:rPr>
              <a:t>; 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palavra</a:t>
            </a:r>
            <a:r>
              <a:rPr lang="pt-BR" dirty="0">
                <a:solidFill>
                  <a:schemeClr val="bg1"/>
                </a:solidFill>
              </a:rPr>
              <a:t> era verdadeira e </a:t>
            </a:r>
            <a:r>
              <a:rPr lang="pt-BR" dirty="0">
                <a:solidFill>
                  <a:schemeClr val="bg1"/>
                </a:solidFill>
                <a:highlight>
                  <a:srgbClr val="00FF00"/>
                </a:highlight>
              </a:rPr>
              <a:t>envolvia grande conflito</a:t>
            </a:r>
            <a:r>
              <a:rPr lang="pt-BR" dirty="0">
                <a:solidFill>
                  <a:schemeClr val="bg1"/>
                </a:solidFill>
              </a:rPr>
              <a:t>; e ele entendeu esta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palavra</a:t>
            </a:r>
            <a:r>
              <a:rPr lang="pt-BR" dirty="0">
                <a:solidFill>
                  <a:schemeClr val="bg1"/>
                </a:solidFill>
              </a:rPr>
              <a:t>, e tinha entendimento da visão.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2</a:t>
            </a:r>
            <a:r>
              <a:rPr lang="pt-BR" dirty="0">
                <a:solidFill>
                  <a:schemeClr val="bg1"/>
                </a:solidFill>
              </a:rPr>
              <a:t>Naqueles dias eu, Daniel, </a:t>
            </a:r>
            <a:r>
              <a:rPr lang="pt-BR" u="sng" dirty="0">
                <a:solidFill>
                  <a:schemeClr val="bg1"/>
                </a:solidFill>
              </a:rPr>
              <a:t>estive triste por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três semanas</a:t>
            </a:r>
            <a:r>
              <a:rPr lang="pt-BR" u="sng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3</a:t>
            </a:r>
            <a:r>
              <a:rPr lang="pt-BR" dirty="0">
                <a:solidFill>
                  <a:schemeClr val="bg1"/>
                </a:solidFill>
              </a:rPr>
              <a:t>Alimento desejável não comi, </a:t>
            </a:r>
            <a:r>
              <a:rPr lang="pt-BR" u="sng" dirty="0">
                <a:solidFill>
                  <a:schemeClr val="bg1"/>
                </a:solidFill>
              </a:rPr>
              <a:t>nem carne nem vinho entraram na minha boca</a:t>
            </a:r>
            <a:r>
              <a:rPr lang="pt-BR" dirty="0">
                <a:solidFill>
                  <a:schemeClr val="bg1"/>
                </a:solidFill>
              </a:rPr>
              <a:t>, nem me ungi com </a:t>
            </a:r>
            <a:r>
              <a:rPr lang="pt-BR" dirty="0" err="1">
                <a:solidFill>
                  <a:schemeClr val="bg1"/>
                </a:solidFill>
              </a:rPr>
              <a:t>ungüento</a:t>
            </a:r>
            <a:r>
              <a:rPr lang="pt-BR" dirty="0">
                <a:solidFill>
                  <a:schemeClr val="bg1"/>
                </a:solidFill>
              </a:rPr>
              <a:t>, até que se cumpriram as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três semanas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4</a:t>
            </a:r>
            <a:r>
              <a:rPr lang="pt-BR" dirty="0">
                <a:solidFill>
                  <a:schemeClr val="bg1"/>
                </a:solidFill>
              </a:rPr>
              <a:t>E no dia vinte e quatro do </a:t>
            </a:r>
            <a:r>
              <a:rPr lang="pt-BR" u="sng" dirty="0">
                <a:solidFill>
                  <a:schemeClr val="bg1"/>
                </a:solidFill>
              </a:rPr>
              <a:t>primeiro mês </a:t>
            </a:r>
            <a:r>
              <a:rPr lang="pt-BR" dirty="0">
                <a:solidFill>
                  <a:schemeClr val="bg1"/>
                </a:solidFill>
              </a:rPr>
              <a:t>eu estava à borda do grande rio </a:t>
            </a:r>
            <a:r>
              <a:rPr lang="pt-BR" dirty="0" err="1">
                <a:solidFill>
                  <a:schemeClr val="bg1"/>
                </a:solidFill>
              </a:rPr>
              <a:t>Hidequel</a:t>
            </a:r>
            <a:r>
              <a:rPr lang="pt-BR" dirty="0">
                <a:solidFill>
                  <a:schemeClr val="bg1"/>
                </a:solidFill>
              </a:rPr>
              <a:t>;</a:t>
            </a:r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10:4</a:t>
            </a:r>
            <a:endParaRPr lang="pt-BR" dirty="0">
              <a:solidFill>
                <a:schemeClr val="bg1"/>
              </a:solidFill>
              <a:effectLst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CC6F748-99B0-924D-BE89-AD69C5947CE9}"/>
              </a:ext>
            </a:extLst>
          </p:cNvPr>
          <p:cNvSpPr txBox="1"/>
          <p:nvPr/>
        </p:nvSpPr>
        <p:spPr>
          <a:xfrm>
            <a:off x="6385785" y="2456974"/>
            <a:ext cx="39188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accent4"/>
                </a:solidFill>
              </a:rPr>
              <a:t>70 anos de cativeiro completos</a:t>
            </a:r>
            <a:br>
              <a:rPr lang="pt-BR" dirty="0">
                <a:solidFill>
                  <a:schemeClr val="accent4"/>
                </a:solidFill>
              </a:rPr>
            </a:br>
            <a:r>
              <a:rPr lang="pt-BR" sz="1400" dirty="0"/>
              <a:t>No primeiro ano de seu reinado Ciro ordenou a reconstrução do tempo, mas 2 anos se passaram e o templo não estava reconstruído (2Cr 36.21-23)</a:t>
            </a:r>
          </a:p>
        </p:txBody>
      </p:sp>
      <p:cxnSp>
        <p:nvCxnSpPr>
          <p:cNvPr id="8" name="Conector em Curva 7">
            <a:extLst>
              <a:ext uri="{FF2B5EF4-FFF2-40B4-BE49-F238E27FC236}">
                <a16:creationId xmlns:a16="http://schemas.microsoft.com/office/drawing/2014/main" id="{0358EA27-3583-504A-9267-E34A6FE73F3B}"/>
              </a:ext>
            </a:extLst>
          </p:cNvPr>
          <p:cNvCxnSpPr>
            <a:cxnSpLocks/>
          </p:cNvCxnSpPr>
          <p:nvPr/>
        </p:nvCxnSpPr>
        <p:spPr>
          <a:xfrm>
            <a:off x="3031067" y="1867709"/>
            <a:ext cx="4164391" cy="669016"/>
          </a:xfrm>
          <a:prstGeom prst="curvedConnector3">
            <a:avLst>
              <a:gd name="adj1" fmla="val -2454"/>
            </a:avLst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7726932-F912-6B4E-85CF-234A39B30A3A}"/>
              </a:ext>
            </a:extLst>
          </p:cNvPr>
          <p:cNvSpPr txBox="1"/>
          <p:nvPr/>
        </p:nvSpPr>
        <p:spPr>
          <a:xfrm>
            <a:off x="5995026" y="4210747"/>
            <a:ext cx="391885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accent4"/>
                </a:solidFill>
              </a:rPr>
              <a:t>Celebração da páscoa Judaica</a:t>
            </a:r>
            <a:br>
              <a:rPr lang="pt-BR" dirty="0">
                <a:solidFill>
                  <a:schemeClr val="accent4"/>
                </a:solidFill>
              </a:rPr>
            </a:br>
            <a:r>
              <a:rPr lang="pt-BR" sz="1400" dirty="0"/>
              <a:t>No entanto a obra de reconstrução do templo em Jerusalém enfrentava oposição. (Ed. 4.4-5)</a:t>
            </a:r>
            <a:endParaRPr lang="pt-BR" dirty="0"/>
          </a:p>
        </p:txBody>
      </p:sp>
      <p:cxnSp>
        <p:nvCxnSpPr>
          <p:cNvPr id="13" name="Conector em Curva 12">
            <a:extLst>
              <a:ext uri="{FF2B5EF4-FFF2-40B4-BE49-F238E27FC236}">
                <a16:creationId xmlns:a16="http://schemas.microsoft.com/office/drawing/2014/main" id="{172F0E50-EB8B-0A4E-BE30-F15C0D78C234}"/>
              </a:ext>
            </a:extLst>
          </p:cNvPr>
          <p:cNvCxnSpPr>
            <a:cxnSpLocks/>
          </p:cNvCxnSpPr>
          <p:nvPr/>
        </p:nvCxnSpPr>
        <p:spPr>
          <a:xfrm flipV="1">
            <a:off x="3776133" y="4321276"/>
            <a:ext cx="2609652" cy="689690"/>
          </a:xfrm>
          <a:prstGeom prst="curvedConnector3">
            <a:avLst>
              <a:gd name="adj1" fmla="val -14887"/>
            </a:avLst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4105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10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10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B9279D0A-7A18-574E-AD80-DAB8F1601299}"/>
              </a:ext>
            </a:extLst>
          </p:cNvPr>
          <p:cNvSpPr/>
          <p:nvPr/>
        </p:nvSpPr>
        <p:spPr>
          <a:xfrm>
            <a:off x="815677" y="1088369"/>
            <a:ext cx="4749800" cy="552761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16E76E03-B648-AF49-A964-E727F15542FB}"/>
              </a:ext>
            </a:extLst>
          </p:cNvPr>
          <p:cNvSpPr/>
          <p:nvPr/>
        </p:nvSpPr>
        <p:spPr>
          <a:xfrm>
            <a:off x="965934" y="1226807"/>
            <a:ext cx="4411717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  <a:highlight>
                  <a:srgbClr val="00FF00"/>
                </a:highlight>
              </a:rPr>
              <a:t>5</a:t>
            </a:r>
            <a:r>
              <a:rPr lang="pt-BR" dirty="0">
                <a:solidFill>
                  <a:schemeClr val="bg1"/>
                </a:solidFill>
                <a:highlight>
                  <a:srgbClr val="00FF00"/>
                </a:highlight>
              </a:rPr>
              <a:t>E levantei os meus olhos, e olhei, e eis </a:t>
            </a:r>
            <a:r>
              <a:rPr lang="pt-BR" u="sng" dirty="0">
                <a:solidFill>
                  <a:schemeClr val="bg1"/>
                </a:solidFill>
                <a:highlight>
                  <a:srgbClr val="00FF00"/>
                </a:highlight>
              </a:rPr>
              <a:t>um homem vestido de linho</a:t>
            </a:r>
            <a:r>
              <a:rPr lang="pt-BR" dirty="0">
                <a:solidFill>
                  <a:schemeClr val="bg1"/>
                </a:solidFill>
                <a:highlight>
                  <a:srgbClr val="00FF00"/>
                </a:highlight>
              </a:rPr>
              <a:t>, e os seus lombos cingidos com ouro fino de </a:t>
            </a:r>
            <a:r>
              <a:rPr lang="pt-BR" dirty="0" err="1">
                <a:solidFill>
                  <a:schemeClr val="bg1"/>
                </a:solidFill>
                <a:highlight>
                  <a:srgbClr val="00FF00"/>
                </a:highlight>
              </a:rPr>
              <a:t>Ufaz</a:t>
            </a:r>
            <a:r>
              <a:rPr lang="pt-BR" dirty="0">
                <a:solidFill>
                  <a:schemeClr val="bg1"/>
                </a:solidFill>
                <a:highlight>
                  <a:srgbClr val="00FF00"/>
                </a:highlight>
              </a:rPr>
              <a:t>;</a:t>
            </a:r>
            <a:br>
              <a:rPr lang="pt-BR" dirty="0">
                <a:solidFill>
                  <a:schemeClr val="bg1"/>
                </a:solidFill>
                <a:highlight>
                  <a:srgbClr val="00FF00"/>
                </a:highlight>
              </a:rPr>
            </a:br>
            <a:r>
              <a:rPr lang="pt-BR" baseline="30000" dirty="0">
                <a:solidFill>
                  <a:schemeClr val="bg1"/>
                </a:solidFill>
                <a:highlight>
                  <a:srgbClr val="00FF00"/>
                </a:highlight>
              </a:rPr>
              <a:t>6</a:t>
            </a:r>
            <a:r>
              <a:rPr lang="pt-BR" dirty="0">
                <a:solidFill>
                  <a:schemeClr val="bg1"/>
                </a:solidFill>
                <a:highlight>
                  <a:srgbClr val="00FF00"/>
                </a:highlight>
              </a:rPr>
              <a:t>E o </a:t>
            </a:r>
            <a:r>
              <a:rPr lang="pt-BR" u="sng" dirty="0">
                <a:solidFill>
                  <a:schemeClr val="bg1"/>
                </a:solidFill>
                <a:highlight>
                  <a:srgbClr val="00FF00"/>
                </a:highlight>
              </a:rPr>
              <a:t>seu corpo era como berilo</a:t>
            </a:r>
            <a:r>
              <a:rPr lang="pt-BR" dirty="0">
                <a:solidFill>
                  <a:schemeClr val="bg1"/>
                </a:solidFill>
                <a:highlight>
                  <a:srgbClr val="00FF00"/>
                </a:highlight>
              </a:rPr>
              <a:t>, e o </a:t>
            </a:r>
            <a:r>
              <a:rPr lang="pt-BR" u="sng" dirty="0">
                <a:solidFill>
                  <a:schemeClr val="bg1"/>
                </a:solidFill>
                <a:highlight>
                  <a:srgbClr val="00FF00"/>
                </a:highlight>
              </a:rPr>
              <a:t>seu rosto parecia um relâmpago</a:t>
            </a:r>
            <a:r>
              <a:rPr lang="pt-BR" dirty="0">
                <a:solidFill>
                  <a:schemeClr val="bg1"/>
                </a:solidFill>
                <a:highlight>
                  <a:srgbClr val="00FF00"/>
                </a:highlight>
              </a:rPr>
              <a:t>, e os seus </a:t>
            </a:r>
            <a:r>
              <a:rPr lang="pt-BR" u="sng" dirty="0">
                <a:solidFill>
                  <a:schemeClr val="bg1"/>
                </a:solidFill>
                <a:highlight>
                  <a:srgbClr val="00FF00"/>
                </a:highlight>
              </a:rPr>
              <a:t>olhos como tochas de fogo</a:t>
            </a:r>
            <a:r>
              <a:rPr lang="pt-BR" dirty="0">
                <a:solidFill>
                  <a:schemeClr val="bg1"/>
                </a:solidFill>
                <a:highlight>
                  <a:srgbClr val="00FF00"/>
                </a:highlight>
              </a:rPr>
              <a:t>, e os seus braços e os seus </a:t>
            </a:r>
            <a:r>
              <a:rPr lang="pt-BR" u="sng" dirty="0">
                <a:solidFill>
                  <a:schemeClr val="bg1"/>
                </a:solidFill>
                <a:highlight>
                  <a:srgbClr val="00FF00"/>
                </a:highlight>
              </a:rPr>
              <a:t>pés brilhavam como bronze polido</a:t>
            </a:r>
            <a:r>
              <a:rPr lang="pt-BR" dirty="0">
                <a:solidFill>
                  <a:schemeClr val="bg1"/>
                </a:solidFill>
                <a:highlight>
                  <a:srgbClr val="00FF00"/>
                </a:highlight>
              </a:rPr>
              <a:t>; e a </a:t>
            </a:r>
            <a:r>
              <a:rPr lang="pt-BR" u="sng" dirty="0">
                <a:solidFill>
                  <a:schemeClr val="bg1"/>
                </a:solidFill>
                <a:highlight>
                  <a:srgbClr val="00FF00"/>
                </a:highlight>
              </a:rPr>
              <a:t>voz das suas palavras era como a voz de uma multidão</a:t>
            </a:r>
            <a:r>
              <a:rPr lang="pt-BR" dirty="0">
                <a:solidFill>
                  <a:schemeClr val="bg1"/>
                </a:solidFill>
                <a:highlight>
                  <a:srgbClr val="00FF00"/>
                </a:highlight>
              </a:rPr>
              <a:t>.</a:t>
            </a:r>
            <a:br>
              <a:rPr lang="pt-BR" dirty="0">
                <a:solidFill>
                  <a:schemeClr val="bg1"/>
                </a:solidFill>
                <a:highlight>
                  <a:srgbClr val="00FF00"/>
                </a:highlight>
              </a:rPr>
            </a:br>
            <a:r>
              <a:rPr lang="pt-BR" baseline="30000" dirty="0">
                <a:solidFill>
                  <a:schemeClr val="bg1"/>
                </a:solidFill>
              </a:rPr>
              <a:t>7</a:t>
            </a:r>
            <a:r>
              <a:rPr lang="pt-BR" dirty="0">
                <a:solidFill>
                  <a:schemeClr val="bg1"/>
                </a:solidFill>
              </a:rPr>
              <a:t>E só eu, Daniel, tive aquela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visão</a:t>
            </a:r>
            <a:r>
              <a:rPr lang="pt-BR" dirty="0">
                <a:solidFill>
                  <a:schemeClr val="bg1"/>
                </a:solidFill>
              </a:rPr>
              <a:t>. Os homens que estavam comigo não a viram; contudo caiu sobre eles um grande temor, e fugiram, escondendo-se.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8</a:t>
            </a:r>
            <a:r>
              <a:rPr lang="pt-BR" dirty="0">
                <a:solidFill>
                  <a:schemeClr val="bg1"/>
                </a:solidFill>
              </a:rPr>
              <a:t>Fiquei, pois, eu só, a contemplar esta grande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visão</a:t>
            </a:r>
            <a:r>
              <a:rPr lang="pt-BR" dirty="0">
                <a:solidFill>
                  <a:schemeClr val="bg1"/>
                </a:solidFill>
              </a:rPr>
              <a:t>, e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não ficou força em mim</a:t>
            </a:r>
            <a:r>
              <a:rPr lang="pt-BR" dirty="0">
                <a:solidFill>
                  <a:schemeClr val="bg1"/>
                </a:solidFill>
              </a:rPr>
              <a:t>; transmudou-se o meu semblante em corrupção, e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não tive força alguma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10:5-8</a:t>
            </a:r>
            <a:endParaRPr lang="pt-BR" dirty="0">
              <a:solidFill>
                <a:schemeClr val="bg1"/>
              </a:solidFill>
              <a:effectLst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CC6F748-99B0-924D-BE89-AD69C5947CE9}"/>
              </a:ext>
            </a:extLst>
          </p:cNvPr>
          <p:cNvSpPr txBox="1"/>
          <p:nvPr/>
        </p:nvSpPr>
        <p:spPr>
          <a:xfrm>
            <a:off x="6096000" y="1250547"/>
            <a:ext cx="391885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accent4"/>
                </a:solidFill>
              </a:rPr>
              <a:t>A visão do sacerdote divino</a:t>
            </a:r>
            <a:br>
              <a:rPr lang="pt-BR" dirty="0">
                <a:solidFill>
                  <a:schemeClr val="accent4"/>
                </a:solidFill>
              </a:rPr>
            </a:br>
            <a:r>
              <a:rPr lang="pt-BR" sz="1400" dirty="0"/>
              <a:t>A visão de Daniel deste homem vestido de vestes sacerdotais, muito se assemelha a visão de outros profetas bíblicos como Ezequiel (</a:t>
            </a:r>
            <a:r>
              <a:rPr lang="pt-BR" sz="1400" dirty="0" err="1"/>
              <a:t>Ez</a:t>
            </a:r>
            <a:r>
              <a:rPr lang="pt-BR" sz="1400" dirty="0"/>
              <a:t> 1.26-28), João (</a:t>
            </a:r>
            <a:r>
              <a:rPr lang="pt-BR" sz="1400" dirty="0" err="1"/>
              <a:t>Ap</a:t>
            </a:r>
            <a:r>
              <a:rPr lang="pt-BR" sz="1400" dirty="0"/>
              <a:t> 1.12-16) e até mesmo Paulo (At 9.1-8)</a:t>
            </a:r>
          </a:p>
        </p:txBody>
      </p:sp>
    </p:spTree>
    <p:extLst>
      <p:ext uri="{BB962C8B-B14F-4D97-AF65-F5344CB8AC3E}">
        <p14:creationId xmlns:p14="http://schemas.microsoft.com/office/powerpoint/2010/main" val="259632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10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10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B9279D0A-7A18-574E-AD80-DAB8F1601299}"/>
              </a:ext>
            </a:extLst>
          </p:cNvPr>
          <p:cNvSpPr/>
          <p:nvPr/>
        </p:nvSpPr>
        <p:spPr>
          <a:xfrm>
            <a:off x="815677" y="1088369"/>
            <a:ext cx="4749800" cy="552761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16E76E03-B648-AF49-A964-E727F15542FB}"/>
              </a:ext>
            </a:extLst>
          </p:cNvPr>
          <p:cNvSpPr/>
          <p:nvPr/>
        </p:nvSpPr>
        <p:spPr>
          <a:xfrm>
            <a:off x="965934" y="1226807"/>
            <a:ext cx="4411717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  <a:highlight>
                  <a:srgbClr val="00FF00"/>
                </a:highlight>
              </a:rPr>
              <a:t>5</a:t>
            </a:r>
            <a:r>
              <a:rPr lang="pt-BR" dirty="0">
                <a:solidFill>
                  <a:schemeClr val="bg1"/>
                </a:solidFill>
                <a:highlight>
                  <a:srgbClr val="00FF00"/>
                </a:highlight>
              </a:rPr>
              <a:t>E levantei os meus olhos, e olhei, e eis </a:t>
            </a:r>
            <a:r>
              <a:rPr lang="pt-BR" u="sng" dirty="0">
                <a:solidFill>
                  <a:schemeClr val="bg1"/>
                </a:solidFill>
                <a:highlight>
                  <a:srgbClr val="00FF00"/>
                </a:highlight>
              </a:rPr>
              <a:t>um homem vestido de linho</a:t>
            </a:r>
            <a:r>
              <a:rPr lang="pt-BR" dirty="0">
                <a:solidFill>
                  <a:schemeClr val="bg1"/>
                </a:solidFill>
                <a:highlight>
                  <a:srgbClr val="00FF00"/>
                </a:highlight>
              </a:rPr>
              <a:t>, e os seus lombos cingidos com ouro fino de </a:t>
            </a:r>
            <a:r>
              <a:rPr lang="pt-BR" dirty="0" err="1">
                <a:solidFill>
                  <a:schemeClr val="bg1"/>
                </a:solidFill>
                <a:highlight>
                  <a:srgbClr val="00FF00"/>
                </a:highlight>
              </a:rPr>
              <a:t>Ufaz</a:t>
            </a:r>
            <a:r>
              <a:rPr lang="pt-BR" dirty="0">
                <a:solidFill>
                  <a:schemeClr val="bg1"/>
                </a:solidFill>
                <a:highlight>
                  <a:srgbClr val="00FF00"/>
                </a:highlight>
              </a:rPr>
              <a:t>;</a:t>
            </a:r>
            <a:br>
              <a:rPr lang="pt-BR" dirty="0">
                <a:solidFill>
                  <a:schemeClr val="bg1"/>
                </a:solidFill>
                <a:highlight>
                  <a:srgbClr val="00FF00"/>
                </a:highlight>
              </a:rPr>
            </a:br>
            <a:r>
              <a:rPr lang="pt-BR" baseline="30000" dirty="0">
                <a:solidFill>
                  <a:schemeClr val="bg1"/>
                </a:solidFill>
                <a:highlight>
                  <a:srgbClr val="00FF00"/>
                </a:highlight>
              </a:rPr>
              <a:t>6</a:t>
            </a:r>
            <a:r>
              <a:rPr lang="pt-BR" dirty="0">
                <a:solidFill>
                  <a:schemeClr val="bg1"/>
                </a:solidFill>
                <a:highlight>
                  <a:srgbClr val="00FF00"/>
                </a:highlight>
              </a:rPr>
              <a:t>E o </a:t>
            </a:r>
            <a:r>
              <a:rPr lang="pt-BR" u="sng" dirty="0">
                <a:solidFill>
                  <a:schemeClr val="bg1"/>
                </a:solidFill>
                <a:highlight>
                  <a:srgbClr val="00FF00"/>
                </a:highlight>
              </a:rPr>
              <a:t>seu corpo era como berilo</a:t>
            </a:r>
            <a:r>
              <a:rPr lang="pt-BR" dirty="0">
                <a:solidFill>
                  <a:schemeClr val="bg1"/>
                </a:solidFill>
                <a:highlight>
                  <a:srgbClr val="00FF00"/>
                </a:highlight>
              </a:rPr>
              <a:t>, e o </a:t>
            </a:r>
            <a:r>
              <a:rPr lang="pt-BR" u="sng" dirty="0">
                <a:solidFill>
                  <a:schemeClr val="bg1"/>
                </a:solidFill>
                <a:highlight>
                  <a:srgbClr val="00FF00"/>
                </a:highlight>
              </a:rPr>
              <a:t>seu rosto parecia um relâmpago</a:t>
            </a:r>
            <a:r>
              <a:rPr lang="pt-BR" dirty="0">
                <a:solidFill>
                  <a:schemeClr val="bg1"/>
                </a:solidFill>
                <a:highlight>
                  <a:srgbClr val="00FF00"/>
                </a:highlight>
              </a:rPr>
              <a:t>, e os seus </a:t>
            </a:r>
            <a:r>
              <a:rPr lang="pt-BR" u="sng" dirty="0">
                <a:solidFill>
                  <a:schemeClr val="bg1"/>
                </a:solidFill>
                <a:highlight>
                  <a:srgbClr val="00FF00"/>
                </a:highlight>
              </a:rPr>
              <a:t>olhos como tochas de fogo</a:t>
            </a:r>
            <a:r>
              <a:rPr lang="pt-BR" dirty="0">
                <a:solidFill>
                  <a:schemeClr val="bg1"/>
                </a:solidFill>
                <a:highlight>
                  <a:srgbClr val="00FF00"/>
                </a:highlight>
              </a:rPr>
              <a:t>, e os seus braços e os seus </a:t>
            </a:r>
            <a:r>
              <a:rPr lang="pt-BR" u="sng" dirty="0">
                <a:solidFill>
                  <a:schemeClr val="bg1"/>
                </a:solidFill>
                <a:highlight>
                  <a:srgbClr val="00FF00"/>
                </a:highlight>
              </a:rPr>
              <a:t>pés brilhavam como bronze polido</a:t>
            </a:r>
            <a:r>
              <a:rPr lang="pt-BR" dirty="0">
                <a:solidFill>
                  <a:schemeClr val="bg1"/>
                </a:solidFill>
                <a:highlight>
                  <a:srgbClr val="00FF00"/>
                </a:highlight>
              </a:rPr>
              <a:t>; e a </a:t>
            </a:r>
            <a:r>
              <a:rPr lang="pt-BR" u="sng" dirty="0">
                <a:solidFill>
                  <a:schemeClr val="bg1"/>
                </a:solidFill>
                <a:highlight>
                  <a:srgbClr val="00FF00"/>
                </a:highlight>
              </a:rPr>
              <a:t>voz das suas palavras era como a voz de uma multidão</a:t>
            </a:r>
            <a:r>
              <a:rPr lang="pt-BR" dirty="0">
                <a:solidFill>
                  <a:schemeClr val="bg1"/>
                </a:solidFill>
                <a:highlight>
                  <a:srgbClr val="00FF00"/>
                </a:highlight>
              </a:rPr>
              <a:t>.</a:t>
            </a:r>
            <a:br>
              <a:rPr lang="pt-BR" dirty="0">
                <a:solidFill>
                  <a:schemeClr val="bg1"/>
                </a:solidFill>
                <a:highlight>
                  <a:srgbClr val="00FF00"/>
                </a:highlight>
              </a:rPr>
            </a:br>
            <a:r>
              <a:rPr lang="pt-BR" baseline="30000" dirty="0">
                <a:solidFill>
                  <a:schemeClr val="bg1"/>
                </a:solidFill>
              </a:rPr>
              <a:t>7</a:t>
            </a:r>
            <a:r>
              <a:rPr lang="pt-BR" dirty="0">
                <a:solidFill>
                  <a:schemeClr val="bg1"/>
                </a:solidFill>
              </a:rPr>
              <a:t>E só eu, Daniel, tive aquela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visão</a:t>
            </a:r>
            <a:r>
              <a:rPr lang="pt-BR" dirty="0">
                <a:solidFill>
                  <a:schemeClr val="bg1"/>
                </a:solidFill>
              </a:rPr>
              <a:t>. Os homens que estavam comigo não a viram; contudo caiu sobre eles um grande temor, e fugiram, escondendo-se.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8</a:t>
            </a:r>
            <a:r>
              <a:rPr lang="pt-BR" dirty="0">
                <a:solidFill>
                  <a:schemeClr val="bg1"/>
                </a:solidFill>
              </a:rPr>
              <a:t>Fiquei, pois, eu só, a contemplar esta grande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visão</a:t>
            </a:r>
            <a:r>
              <a:rPr lang="pt-BR" dirty="0">
                <a:solidFill>
                  <a:schemeClr val="bg1"/>
                </a:solidFill>
              </a:rPr>
              <a:t>, e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não ficou força em mim</a:t>
            </a:r>
            <a:r>
              <a:rPr lang="pt-BR" dirty="0">
                <a:solidFill>
                  <a:schemeClr val="bg1"/>
                </a:solidFill>
              </a:rPr>
              <a:t>; transmudou-se o meu semblante em corrupção, e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não tive força alguma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10:5-8</a:t>
            </a:r>
            <a:endParaRPr lang="pt-BR" dirty="0">
              <a:solidFill>
                <a:schemeClr val="bg1"/>
              </a:solidFill>
              <a:effectLst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CC6F748-99B0-924D-BE89-AD69C5947CE9}"/>
              </a:ext>
            </a:extLst>
          </p:cNvPr>
          <p:cNvSpPr txBox="1"/>
          <p:nvPr/>
        </p:nvSpPr>
        <p:spPr>
          <a:xfrm>
            <a:off x="6385785" y="4538525"/>
            <a:ext cx="391885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accent4"/>
                </a:solidFill>
              </a:rPr>
              <a:t>A visão do sacerdote divino</a:t>
            </a:r>
            <a:br>
              <a:rPr lang="pt-BR" dirty="0">
                <a:solidFill>
                  <a:schemeClr val="accent4"/>
                </a:solidFill>
              </a:rPr>
            </a:br>
            <a:r>
              <a:rPr lang="pt-BR" sz="1400" dirty="0"/>
              <a:t>A visão de Daniel deste homem vestido de vestes sacerdotais, muito se assemelha a visão de outros profetas bíblicos como Ezequiel (</a:t>
            </a:r>
            <a:r>
              <a:rPr lang="pt-BR" sz="1400" dirty="0" err="1"/>
              <a:t>Ez</a:t>
            </a:r>
            <a:r>
              <a:rPr lang="pt-BR" sz="1400" dirty="0"/>
              <a:t> 1.26-28), João (</a:t>
            </a:r>
            <a:r>
              <a:rPr lang="pt-BR" sz="1400" dirty="0" err="1"/>
              <a:t>Ap</a:t>
            </a:r>
            <a:r>
              <a:rPr lang="pt-BR" sz="1400" dirty="0"/>
              <a:t> 1.12-16) e até mesmo Paulo (At 9.1-8)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6EB71972-F896-ED49-8CD6-D7E5900870D7}"/>
              </a:ext>
            </a:extLst>
          </p:cNvPr>
          <p:cNvSpPr txBox="1"/>
          <p:nvPr/>
        </p:nvSpPr>
        <p:spPr>
          <a:xfrm>
            <a:off x="6231318" y="1530050"/>
            <a:ext cx="47498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/>
              <a:t>Ele estava vestido de linho;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/>
              <a:t>Tinha a cintura cingida com ouro;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/>
              <a:t>O corpo era como berilo;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/>
              <a:t>Seu rosto como relâmpago;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/>
              <a:t>Os olhos como tochas acesas;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/>
              <a:t>Os braços e pernas como bronze;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/>
              <a:t>A voz como som de uma multidão.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1200" dirty="0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FA1DA51B-4403-4545-93BC-690B6A58B6A8}"/>
              </a:ext>
            </a:extLst>
          </p:cNvPr>
          <p:cNvSpPr/>
          <p:nvPr/>
        </p:nvSpPr>
        <p:spPr>
          <a:xfrm>
            <a:off x="6231318" y="1088369"/>
            <a:ext cx="36107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CARACTERÍSTICAS DO SER CELESTIAL</a:t>
            </a:r>
          </a:p>
        </p:txBody>
      </p:sp>
    </p:spTree>
    <p:extLst>
      <p:ext uri="{BB962C8B-B14F-4D97-AF65-F5344CB8AC3E}">
        <p14:creationId xmlns:p14="http://schemas.microsoft.com/office/powerpoint/2010/main" val="2015932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08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8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5099967-811C-3D48-BF47-F792E95A8B81}"/>
              </a:ext>
            </a:extLst>
          </p:cNvPr>
          <p:cNvSpPr txBox="1"/>
          <p:nvPr/>
        </p:nvSpPr>
        <p:spPr>
          <a:xfrm>
            <a:off x="4036423" y="4493622"/>
            <a:ext cx="1358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</a:rPr>
              <a:t>VANDALOS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922EB3C-A143-D342-AD0A-35E499CF90A1}"/>
              </a:ext>
            </a:extLst>
          </p:cNvPr>
          <p:cNvSpPr/>
          <p:nvPr/>
        </p:nvSpPr>
        <p:spPr>
          <a:xfrm>
            <a:off x="640973" y="1234656"/>
            <a:ext cx="66016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ELEMENTOS DO DIA DA EXPIAÇÃO NA CONSTRUÇÃO DO CAPÍTULO 8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CBBFB54C-3E53-AD4E-9797-D261018308AD}"/>
              </a:ext>
            </a:extLst>
          </p:cNvPr>
          <p:cNvSpPr/>
          <p:nvPr/>
        </p:nvSpPr>
        <p:spPr>
          <a:xfrm>
            <a:off x="-96982" y="-13855"/>
            <a:ext cx="12288982" cy="70519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 b="1" dirty="0"/>
          </a:p>
        </p:txBody>
      </p:sp>
      <p:pic>
        <p:nvPicPr>
          <p:cNvPr id="12" name="Imagem 11" descr="Diagrama&#10;&#10;Descrição gerada automaticamente">
            <a:extLst>
              <a:ext uri="{FF2B5EF4-FFF2-40B4-BE49-F238E27FC236}">
                <a16:creationId xmlns:a16="http://schemas.microsoft.com/office/drawing/2014/main" id="{B7E8E586-F2F6-D149-B04D-A0C70663ED9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797" y="2832180"/>
            <a:ext cx="11605260" cy="3846103"/>
          </a:xfrm>
          <a:prstGeom prst="rect">
            <a:avLst/>
          </a:prstGeom>
        </p:spPr>
      </p:pic>
      <p:pic>
        <p:nvPicPr>
          <p:cNvPr id="8" name="Imagem 7" descr="Uma imagem contendo Diagrama&#10;&#10;Descrição gerada automaticamente">
            <a:extLst>
              <a:ext uri="{FF2B5EF4-FFF2-40B4-BE49-F238E27FC236}">
                <a16:creationId xmlns:a16="http://schemas.microsoft.com/office/drawing/2014/main" id="{0B69C480-CBD2-C74D-8D96-BB63615A46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3949" y="531794"/>
            <a:ext cx="5551533" cy="2897206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81D2E8D5-8866-6E46-9453-00F855775159}"/>
              </a:ext>
            </a:extLst>
          </p:cNvPr>
          <p:cNvSpPr/>
          <p:nvPr/>
        </p:nvSpPr>
        <p:spPr>
          <a:xfrm>
            <a:off x="8345214" y="3429000"/>
            <a:ext cx="3547307" cy="178030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ED4A6F2E-F6C6-9046-B07E-CAEDC887C90F}"/>
              </a:ext>
            </a:extLst>
          </p:cNvPr>
          <p:cNvCxnSpPr/>
          <p:nvPr/>
        </p:nvCxnSpPr>
        <p:spPr>
          <a:xfrm>
            <a:off x="3382257" y="608230"/>
            <a:ext cx="0" cy="2703006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3B5023FB-828F-464B-A047-4DC9DBCB759A}"/>
              </a:ext>
            </a:extLst>
          </p:cNvPr>
          <p:cNvSpPr txBox="1"/>
          <p:nvPr/>
        </p:nvSpPr>
        <p:spPr>
          <a:xfrm>
            <a:off x="4163023" y="2287688"/>
            <a:ext cx="1749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LUGAR SANTO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1A47B83-AA9E-844D-85C7-2D9E070D63DD}"/>
              </a:ext>
            </a:extLst>
          </p:cNvPr>
          <p:cNvSpPr txBox="1"/>
          <p:nvPr/>
        </p:nvSpPr>
        <p:spPr>
          <a:xfrm>
            <a:off x="858987" y="2287688"/>
            <a:ext cx="216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LUGAR SANTÍSSIMO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887D6600-C370-9C49-AD1C-0586C7D0F2E3}"/>
              </a:ext>
            </a:extLst>
          </p:cNvPr>
          <p:cNvSpPr txBox="1"/>
          <p:nvPr/>
        </p:nvSpPr>
        <p:spPr>
          <a:xfrm>
            <a:off x="9039181" y="4493622"/>
            <a:ext cx="1749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PÁTIO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E9BDC18-8C86-F04A-B11C-5BB366D4615A}"/>
              </a:ext>
            </a:extLst>
          </p:cNvPr>
          <p:cNvSpPr/>
          <p:nvPr/>
        </p:nvSpPr>
        <p:spPr>
          <a:xfrm>
            <a:off x="741716" y="580399"/>
            <a:ext cx="12698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600" b="1" dirty="0" err="1">
                <a:solidFill>
                  <a:schemeClr val="accent2"/>
                </a:solidFill>
              </a:rPr>
              <a:t>Ex</a:t>
            </a:r>
            <a:r>
              <a:rPr lang="pt-BR" sz="1600" b="1" dirty="0">
                <a:solidFill>
                  <a:schemeClr val="accent2"/>
                </a:solidFill>
              </a:rPr>
              <a:t> 40: 13-15.</a:t>
            </a:r>
          </a:p>
        </p:txBody>
      </p:sp>
    </p:spTree>
    <p:extLst>
      <p:ext uri="{BB962C8B-B14F-4D97-AF65-F5344CB8AC3E}">
        <p14:creationId xmlns:p14="http://schemas.microsoft.com/office/powerpoint/2010/main" val="1089977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10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10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B9279D0A-7A18-574E-AD80-DAB8F1601299}"/>
              </a:ext>
            </a:extLst>
          </p:cNvPr>
          <p:cNvSpPr/>
          <p:nvPr/>
        </p:nvSpPr>
        <p:spPr>
          <a:xfrm>
            <a:off x="669250" y="1331444"/>
            <a:ext cx="4749800" cy="454282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16E76E03-B648-AF49-A964-E727F15542FB}"/>
              </a:ext>
            </a:extLst>
          </p:cNvPr>
          <p:cNvSpPr/>
          <p:nvPr/>
        </p:nvSpPr>
        <p:spPr>
          <a:xfrm>
            <a:off x="819507" y="1469881"/>
            <a:ext cx="441171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12</a:t>
            </a:r>
            <a:r>
              <a:rPr lang="pt-BR" dirty="0">
                <a:solidFill>
                  <a:schemeClr val="bg1"/>
                </a:solidFill>
              </a:rPr>
              <a:t>Então me disse: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Não temas</a:t>
            </a:r>
            <a:r>
              <a:rPr lang="pt-BR" dirty="0">
                <a:solidFill>
                  <a:schemeClr val="bg1"/>
                </a:solidFill>
              </a:rPr>
              <a:t>, Daniel</a:t>
            </a:r>
            <a:r>
              <a:rPr lang="pt-BR" u="sng" dirty="0">
                <a:solidFill>
                  <a:schemeClr val="bg1"/>
                </a:solidFill>
              </a:rPr>
              <a:t>, porque desde o primeiro dia </a:t>
            </a:r>
            <a:r>
              <a:rPr lang="pt-BR" dirty="0">
                <a:solidFill>
                  <a:schemeClr val="bg1"/>
                </a:solidFill>
              </a:rPr>
              <a:t>em que aplicaste o teu coração a compreender e a humilhar-te perante o teu Deus, são ouvidas as tuas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palavras</a:t>
            </a:r>
            <a:r>
              <a:rPr lang="pt-BR" dirty="0">
                <a:solidFill>
                  <a:schemeClr val="bg1"/>
                </a:solidFill>
              </a:rPr>
              <a:t>; e eu vim </a:t>
            </a:r>
            <a:r>
              <a:rPr lang="pt-BR" u="sng" dirty="0">
                <a:solidFill>
                  <a:schemeClr val="bg1"/>
                </a:solidFill>
              </a:rPr>
              <a:t>por causa das tuas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palavras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  <a:highlight>
                  <a:srgbClr val="00FF00"/>
                </a:highlight>
              </a:rPr>
              <a:t>13</a:t>
            </a:r>
            <a:r>
              <a:rPr lang="pt-BR" dirty="0">
                <a:solidFill>
                  <a:schemeClr val="bg1"/>
                </a:solidFill>
                <a:highlight>
                  <a:srgbClr val="00FF00"/>
                </a:highlight>
              </a:rPr>
              <a:t>Mas </a:t>
            </a:r>
            <a:r>
              <a:rPr lang="pt-BR" u="sng" dirty="0">
                <a:solidFill>
                  <a:schemeClr val="bg1"/>
                </a:solidFill>
                <a:highlight>
                  <a:srgbClr val="00FF00"/>
                </a:highlight>
              </a:rPr>
              <a:t>o príncipe do reino da Pérsi</a:t>
            </a:r>
            <a:r>
              <a:rPr lang="pt-BR" dirty="0">
                <a:solidFill>
                  <a:schemeClr val="bg1"/>
                </a:solidFill>
                <a:highlight>
                  <a:srgbClr val="00FF00"/>
                </a:highlight>
              </a:rPr>
              <a:t>a me resistiu vinte e um dias, e eis que </a:t>
            </a:r>
            <a:r>
              <a:rPr lang="pt-BR" u="sng" dirty="0">
                <a:solidFill>
                  <a:schemeClr val="bg1"/>
                </a:solidFill>
                <a:highlight>
                  <a:srgbClr val="00FF00"/>
                </a:highlight>
              </a:rPr>
              <a:t>Miguel, um dos primeiros príncipes</a:t>
            </a:r>
            <a:r>
              <a:rPr lang="pt-BR" dirty="0">
                <a:solidFill>
                  <a:schemeClr val="bg1"/>
                </a:solidFill>
                <a:highlight>
                  <a:srgbClr val="00FF00"/>
                </a:highlight>
              </a:rPr>
              <a:t>, veio para ajudar-me, e eu fiquei ali com os reis da Pérsia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14</a:t>
            </a:r>
            <a:r>
              <a:rPr lang="pt-BR" dirty="0">
                <a:solidFill>
                  <a:schemeClr val="bg1"/>
                </a:solidFill>
              </a:rPr>
              <a:t>Agora vim, para fazer-te entender o que há de acontecer </a:t>
            </a:r>
            <a:r>
              <a:rPr lang="pt-BR" u="sng" dirty="0">
                <a:solidFill>
                  <a:schemeClr val="bg1"/>
                </a:solidFill>
              </a:rPr>
              <a:t>ao teu povo nos derradeiros dias</a:t>
            </a:r>
            <a:r>
              <a:rPr lang="pt-BR" dirty="0">
                <a:solidFill>
                  <a:schemeClr val="bg1"/>
                </a:solidFill>
              </a:rPr>
              <a:t>; </a:t>
            </a:r>
            <a:r>
              <a:rPr lang="pt-BR" u="sng" dirty="0">
                <a:solidFill>
                  <a:schemeClr val="bg1"/>
                </a:solidFill>
              </a:rPr>
              <a:t>porque a visão é ainda para muitos dias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10:12-14</a:t>
            </a:r>
            <a:endParaRPr lang="pt-BR" dirty="0">
              <a:solidFill>
                <a:schemeClr val="bg1"/>
              </a:solidFill>
              <a:effectLst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CC6F748-99B0-924D-BE89-AD69C5947CE9}"/>
              </a:ext>
            </a:extLst>
          </p:cNvPr>
          <p:cNvSpPr txBox="1"/>
          <p:nvPr/>
        </p:nvSpPr>
        <p:spPr>
          <a:xfrm>
            <a:off x="6385785" y="1331444"/>
            <a:ext cx="42483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accent4"/>
                </a:solidFill>
              </a:rPr>
              <a:t>O sobrenatural príncipe do reino da pérsia</a:t>
            </a:r>
            <a:br>
              <a:rPr lang="pt-BR" dirty="0">
                <a:solidFill>
                  <a:schemeClr val="accent4"/>
                </a:solidFill>
              </a:rPr>
            </a:br>
            <a:r>
              <a:rPr lang="pt-BR" sz="1400" dirty="0"/>
              <a:t>Nenhum ser humano poderia resistir a um confronto com um anjo, o fato do príncipe do reino da Pérsia ter resistido a Gabriel invoca um ser sobrenatural. Muitas vezes a Escritura invoca um título conhecido aplicado a um ser sobrenatural (</a:t>
            </a:r>
            <a:r>
              <a:rPr lang="pt-BR" sz="1400" dirty="0" err="1"/>
              <a:t>Is</a:t>
            </a:r>
            <a:r>
              <a:rPr lang="pt-BR" sz="1400" dirty="0"/>
              <a:t> 14; </a:t>
            </a:r>
            <a:r>
              <a:rPr lang="pt-BR" sz="1400" dirty="0" err="1"/>
              <a:t>Ez</a:t>
            </a:r>
            <a:r>
              <a:rPr lang="pt-BR" sz="1400" dirty="0"/>
              <a:t> 28).</a:t>
            </a:r>
          </a:p>
        </p:txBody>
      </p:sp>
      <p:cxnSp>
        <p:nvCxnSpPr>
          <p:cNvPr id="8" name="Conector em Curva 7">
            <a:extLst>
              <a:ext uri="{FF2B5EF4-FFF2-40B4-BE49-F238E27FC236}">
                <a16:creationId xmlns:a16="http://schemas.microsoft.com/office/drawing/2014/main" id="{4F0EBC5A-F071-CF42-83BA-C54F0424E37D}"/>
              </a:ext>
            </a:extLst>
          </p:cNvPr>
          <p:cNvCxnSpPr>
            <a:endCxn id="3" idx="1"/>
          </p:cNvCxnSpPr>
          <p:nvPr/>
        </p:nvCxnSpPr>
        <p:spPr>
          <a:xfrm flipV="1">
            <a:off x="3285067" y="2054719"/>
            <a:ext cx="3100718" cy="1128748"/>
          </a:xfrm>
          <a:prstGeom prst="curvedConnector3">
            <a:avLst>
              <a:gd name="adj1" fmla="val -20448"/>
            </a:avLst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07CD4D4B-C138-864B-AF7F-7E58F84719FB}"/>
              </a:ext>
            </a:extLst>
          </p:cNvPr>
          <p:cNvSpPr txBox="1"/>
          <p:nvPr/>
        </p:nvSpPr>
        <p:spPr>
          <a:xfrm>
            <a:off x="6385785" y="3321584"/>
            <a:ext cx="424834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accent4"/>
                </a:solidFill>
              </a:rPr>
              <a:t>Miguel o primeiro príncipe</a:t>
            </a:r>
            <a:br>
              <a:rPr lang="pt-BR" dirty="0">
                <a:solidFill>
                  <a:schemeClr val="accent4"/>
                </a:solidFill>
              </a:rPr>
            </a:br>
            <a:r>
              <a:rPr lang="pt-BR" sz="1400" dirty="0"/>
              <a:t>Surge Miguel no livro de Daniel, Ele é identificado como o primeiro príncipe e também como vosso </a:t>
            </a:r>
            <a:r>
              <a:rPr lang="pt-BR" sz="1400" dirty="0" err="1"/>
              <a:t>princípe</a:t>
            </a:r>
            <a:r>
              <a:rPr lang="pt-BR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53238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10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10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B9279D0A-7A18-574E-AD80-DAB8F1601299}"/>
              </a:ext>
            </a:extLst>
          </p:cNvPr>
          <p:cNvSpPr/>
          <p:nvPr/>
        </p:nvSpPr>
        <p:spPr>
          <a:xfrm>
            <a:off x="640973" y="2113522"/>
            <a:ext cx="4749800" cy="312202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16E76E03-B648-AF49-A964-E727F15542FB}"/>
              </a:ext>
            </a:extLst>
          </p:cNvPr>
          <p:cNvSpPr/>
          <p:nvPr/>
        </p:nvSpPr>
        <p:spPr>
          <a:xfrm>
            <a:off x="791230" y="2251959"/>
            <a:ext cx="441171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20</a:t>
            </a:r>
            <a:r>
              <a:rPr lang="pt-BR" dirty="0">
                <a:solidFill>
                  <a:schemeClr val="bg1"/>
                </a:solidFill>
              </a:rPr>
              <a:t>E ele disse: Sabes por que eu vim a ti? </a:t>
            </a:r>
            <a:r>
              <a:rPr lang="pt-BR" u="sng" dirty="0">
                <a:solidFill>
                  <a:schemeClr val="bg1"/>
                </a:solidFill>
              </a:rPr>
              <a:t>Agora, pois, tornarei a pelejar contra o príncipe dos persas; e, saindo eu, eis que virá o príncipe da Grécia.</a:t>
            </a:r>
            <a:br>
              <a:rPr lang="pt-BR" baseline="30000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21</a:t>
            </a:r>
            <a:r>
              <a:rPr lang="pt-BR" dirty="0">
                <a:solidFill>
                  <a:schemeClr val="bg1"/>
                </a:solidFill>
              </a:rPr>
              <a:t>Mas eu te declararei o que está registrado na escritura da verdade; </a:t>
            </a:r>
            <a:r>
              <a:rPr lang="pt-BR" dirty="0">
                <a:solidFill>
                  <a:schemeClr val="bg1"/>
                </a:solidFill>
                <a:highlight>
                  <a:srgbClr val="00FF00"/>
                </a:highlight>
              </a:rPr>
              <a:t>e ninguém há que me anime contra aqueles, </a:t>
            </a:r>
            <a:r>
              <a:rPr lang="pt-BR" u="sng" dirty="0">
                <a:solidFill>
                  <a:schemeClr val="bg1"/>
                </a:solidFill>
                <a:highlight>
                  <a:srgbClr val="00FF00"/>
                </a:highlight>
              </a:rPr>
              <a:t>senão Miguel, vosso príncipe.</a:t>
            </a:r>
            <a:br>
              <a:rPr lang="pt-BR" u="sng" dirty="0">
                <a:solidFill>
                  <a:schemeClr val="bg1"/>
                </a:solidFill>
                <a:highlight>
                  <a:srgbClr val="00FF00"/>
                </a:highlight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10:20,21</a:t>
            </a:r>
            <a:endParaRPr lang="pt-BR" dirty="0">
              <a:solidFill>
                <a:schemeClr val="bg1"/>
              </a:solidFill>
              <a:effectLst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E2CA5509-BD35-3747-88FF-DBDDF521E378}"/>
              </a:ext>
            </a:extLst>
          </p:cNvPr>
          <p:cNvSpPr/>
          <p:nvPr/>
        </p:nvSpPr>
        <p:spPr>
          <a:xfrm>
            <a:off x="6604000" y="2381871"/>
            <a:ext cx="47498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E naquele tempo </a:t>
            </a:r>
            <a:r>
              <a:rPr lang="pt-BR" u="sng" dirty="0"/>
              <a:t>se levantará Miguel, o grande príncipe, que se levanta a favor dos filhos do teu povo</a:t>
            </a:r>
            <a:r>
              <a:rPr lang="pt-BR" dirty="0"/>
              <a:t>, e haverá um tempo de angústia, qual nunca houve, desde que houve nação até àquele tempo; mas naquele tempo livrar-se-á o teu povo, todo aquele que for achado escrito no livro.</a:t>
            </a:r>
            <a:br>
              <a:rPr lang="pt-BR" dirty="0"/>
            </a:br>
            <a:br>
              <a:rPr lang="pt-BR" dirty="0"/>
            </a:br>
            <a:r>
              <a:rPr lang="pt-BR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12:1</a:t>
            </a:r>
            <a:endParaRPr lang="pt-B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73980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09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9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E19BBA52-0124-AB4A-A4EE-2AE6968A3FAE}"/>
              </a:ext>
            </a:extLst>
          </p:cNvPr>
          <p:cNvSpPr/>
          <p:nvPr/>
        </p:nvSpPr>
        <p:spPr>
          <a:xfrm>
            <a:off x="640973" y="1467976"/>
            <a:ext cx="26482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A IDENTIDADE DE MIGUEL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189F170-B312-F948-B3D6-FE1CD7C956FE}"/>
              </a:ext>
            </a:extLst>
          </p:cNvPr>
          <p:cNvSpPr txBox="1"/>
          <p:nvPr/>
        </p:nvSpPr>
        <p:spPr>
          <a:xfrm>
            <a:off x="640973" y="2372292"/>
            <a:ext cx="9131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/>
              <a:t>Um dos primeiros (o primeiro) príncipes (</a:t>
            </a:r>
            <a:r>
              <a:rPr lang="pt-BR" sz="2400" dirty="0" err="1"/>
              <a:t>Dn</a:t>
            </a:r>
            <a:r>
              <a:rPr lang="pt-BR" sz="2400" dirty="0"/>
              <a:t> 10.13);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/>
              <a:t>É o príncipe do povo de Deus (</a:t>
            </a:r>
            <a:r>
              <a:rPr lang="pt-BR" sz="2400" dirty="0" err="1"/>
              <a:t>Dn</a:t>
            </a:r>
            <a:r>
              <a:rPr lang="pt-BR" sz="2400" dirty="0"/>
              <a:t> 10.21);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/>
              <a:t>O grande príncipe (</a:t>
            </a:r>
            <a:r>
              <a:rPr lang="pt-BR" sz="2400" dirty="0" err="1"/>
              <a:t>Dn</a:t>
            </a:r>
            <a:r>
              <a:rPr lang="pt-BR" sz="2400" dirty="0"/>
              <a:t> 12.1);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/>
              <a:t>É um arcanjo (chefe dos anjos) (</a:t>
            </a:r>
            <a:r>
              <a:rPr lang="pt-BR" sz="2400" dirty="0" err="1"/>
              <a:t>Jd</a:t>
            </a:r>
            <a:r>
              <a:rPr lang="pt-BR" sz="2400" dirty="0"/>
              <a:t> 9);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/>
              <a:t>Ele batalha contra Satanás (</a:t>
            </a:r>
            <a:r>
              <a:rPr lang="pt-BR" sz="2400" dirty="0" err="1"/>
              <a:t>Ap</a:t>
            </a:r>
            <a:r>
              <a:rPr lang="pt-BR" sz="2400" dirty="0"/>
              <a:t> 12.7);</a:t>
            </a:r>
          </a:p>
        </p:txBody>
      </p:sp>
    </p:spTree>
    <p:extLst>
      <p:ext uri="{BB962C8B-B14F-4D97-AF65-F5344CB8AC3E}">
        <p14:creationId xmlns:p14="http://schemas.microsoft.com/office/powerpoint/2010/main" val="3864753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10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10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E19BBA52-0124-AB4A-A4EE-2AE6968A3FAE}"/>
              </a:ext>
            </a:extLst>
          </p:cNvPr>
          <p:cNvSpPr/>
          <p:nvPr/>
        </p:nvSpPr>
        <p:spPr>
          <a:xfrm>
            <a:off x="640973" y="1500788"/>
            <a:ext cx="26482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A IDENTIDADE DE MIGUEL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189F170-B312-F948-B3D6-FE1CD7C956FE}"/>
              </a:ext>
            </a:extLst>
          </p:cNvPr>
          <p:cNvSpPr txBox="1"/>
          <p:nvPr/>
        </p:nvSpPr>
        <p:spPr>
          <a:xfrm>
            <a:off x="495300" y="2824606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/>
              <a:t>Semelhança como Filho do Homem ( Jesus)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7B48FA0-54D3-9144-A823-1DC8421287F8}"/>
              </a:ext>
            </a:extLst>
          </p:cNvPr>
          <p:cNvSpPr txBox="1"/>
          <p:nvPr/>
        </p:nvSpPr>
        <p:spPr>
          <a:xfrm>
            <a:off x="4267200" y="2824606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/>
              <a:t>Príncipe do exército (Jesus)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B398D2E-B468-7848-9FFC-70786F44466E}"/>
              </a:ext>
            </a:extLst>
          </p:cNvPr>
          <p:cNvSpPr txBox="1"/>
          <p:nvPr/>
        </p:nvSpPr>
        <p:spPr>
          <a:xfrm>
            <a:off x="8039100" y="2824606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/>
              <a:t>Messias (Ungido), Príncipe </a:t>
            </a:r>
            <a:br>
              <a:rPr lang="pt-BR" dirty="0"/>
            </a:br>
            <a:r>
              <a:rPr lang="pt-BR" dirty="0"/>
              <a:t>( Jesus)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6016A40A-0CFC-754D-A31B-789D15E0E484}"/>
              </a:ext>
            </a:extLst>
          </p:cNvPr>
          <p:cNvSpPr/>
          <p:nvPr/>
        </p:nvSpPr>
        <p:spPr>
          <a:xfrm>
            <a:off x="495300" y="2317442"/>
            <a:ext cx="10577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chemeClr val="accent4"/>
                </a:solidFill>
              </a:rPr>
              <a:t>DANIEL 7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6CA4AE30-FCA6-894B-90C6-4A34BF1BD604}"/>
              </a:ext>
            </a:extLst>
          </p:cNvPr>
          <p:cNvSpPr/>
          <p:nvPr/>
        </p:nvSpPr>
        <p:spPr>
          <a:xfrm>
            <a:off x="4152900" y="2317442"/>
            <a:ext cx="10577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chemeClr val="accent4"/>
                </a:solidFill>
              </a:rPr>
              <a:t>DANIEL 8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2263A0DB-E171-1642-A887-650956526C41}"/>
              </a:ext>
            </a:extLst>
          </p:cNvPr>
          <p:cNvSpPr/>
          <p:nvPr/>
        </p:nvSpPr>
        <p:spPr>
          <a:xfrm>
            <a:off x="7924800" y="2317442"/>
            <a:ext cx="10577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chemeClr val="accent4"/>
                </a:solidFill>
              </a:rPr>
              <a:t>DANIEL 9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4DC29F16-074A-254F-B05E-4247EAA91C31}"/>
              </a:ext>
            </a:extLst>
          </p:cNvPr>
          <p:cNvSpPr txBox="1"/>
          <p:nvPr/>
        </p:nvSpPr>
        <p:spPr>
          <a:xfrm>
            <a:off x="4152900" y="4684854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/>
              <a:t>Um outro anjo? Ou Jesus?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A4C591C2-37D7-0E42-B935-7E11D47EE04D}"/>
              </a:ext>
            </a:extLst>
          </p:cNvPr>
          <p:cNvSpPr/>
          <p:nvPr/>
        </p:nvSpPr>
        <p:spPr>
          <a:xfrm>
            <a:off x="4152900" y="4177690"/>
            <a:ext cx="11747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chemeClr val="accent4"/>
                </a:solidFill>
              </a:rPr>
              <a:t>DANIEL 10</a:t>
            </a:r>
          </a:p>
        </p:txBody>
      </p:sp>
    </p:spTree>
    <p:extLst>
      <p:ext uri="{BB962C8B-B14F-4D97-AF65-F5344CB8AC3E}">
        <p14:creationId xmlns:p14="http://schemas.microsoft.com/office/powerpoint/2010/main" val="29458663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8601</TotalTime>
  <Words>1258</Words>
  <Application>Microsoft Macintosh PowerPoint</Application>
  <PresentationFormat>Widescreen</PresentationFormat>
  <Paragraphs>93</Paragraphs>
  <Slides>10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Corbel</vt:lpstr>
      <vt:lpstr>Tema do Office</vt:lpstr>
      <vt:lpstr>Apresentação do PowerPoint</vt:lpstr>
      <vt:lpstr>EPISÓDIO 10</vt:lpstr>
      <vt:lpstr>EPISÓDIO 10</vt:lpstr>
      <vt:lpstr>EPISÓDIO 10</vt:lpstr>
      <vt:lpstr>EPISÓDIO 10</vt:lpstr>
      <vt:lpstr>EPISÓDIO 08</vt:lpstr>
      <vt:lpstr>EPISÓDIO 10</vt:lpstr>
      <vt:lpstr>EPISÓDIO 10</vt:lpstr>
      <vt:lpstr>EPISÓDIO 09</vt:lpstr>
      <vt:lpstr>EPISÓDIO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EA - Miguel Caetano Magalhães</dc:creator>
  <cp:lastModifiedBy>EA - Miguel Caetano Magalhães</cp:lastModifiedBy>
  <cp:revision>212</cp:revision>
  <dcterms:created xsi:type="dcterms:W3CDTF">2021-04-09T17:42:29Z</dcterms:created>
  <dcterms:modified xsi:type="dcterms:W3CDTF">2021-06-19T19:05:13Z</dcterms:modified>
</cp:coreProperties>
</file>