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8"/>
  </p:notesMasterIdLst>
  <p:sldIdLst>
    <p:sldId id="256" r:id="rId2"/>
    <p:sldId id="257" r:id="rId3"/>
    <p:sldId id="406" r:id="rId4"/>
    <p:sldId id="280" r:id="rId5"/>
    <p:sldId id="352" r:id="rId6"/>
    <p:sldId id="388" r:id="rId7"/>
    <p:sldId id="389" r:id="rId8"/>
    <p:sldId id="347" r:id="rId9"/>
    <p:sldId id="383" r:id="rId10"/>
    <p:sldId id="405" r:id="rId11"/>
    <p:sldId id="393" r:id="rId12"/>
    <p:sldId id="407" r:id="rId13"/>
    <p:sldId id="396" r:id="rId14"/>
    <p:sldId id="411" r:id="rId15"/>
    <p:sldId id="410" r:id="rId16"/>
    <p:sldId id="408" r:id="rId17"/>
    <p:sldId id="409" r:id="rId18"/>
    <p:sldId id="412" r:id="rId19"/>
    <p:sldId id="414" r:id="rId20"/>
    <p:sldId id="413" r:id="rId21"/>
    <p:sldId id="391" r:id="rId22"/>
    <p:sldId id="415" r:id="rId23"/>
    <p:sldId id="394" r:id="rId24"/>
    <p:sldId id="395" r:id="rId25"/>
    <p:sldId id="397" r:id="rId26"/>
    <p:sldId id="398" r:id="rId27"/>
    <p:sldId id="399" r:id="rId28"/>
    <p:sldId id="400" r:id="rId29"/>
    <p:sldId id="402" r:id="rId30"/>
    <p:sldId id="401" r:id="rId31"/>
    <p:sldId id="416" r:id="rId32"/>
    <p:sldId id="387" r:id="rId33"/>
    <p:sldId id="418" r:id="rId34"/>
    <p:sldId id="403" r:id="rId35"/>
    <p:sldId id="419" r:id="rId36"/>
    <p:sldId id="404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58"/>
    <p:restoredTop sz="94935"/>
  </p:normalViewPr>
  <p:slideViewPr>
    <p:cSldViewPr snapToGrid="0" snapToObjects="1">
      <p:cViewPr varScale="1">
        <p:scale>
          <a:sx n="86" d="100"/>
          <a:sy n="86" d="100"/>
        </p:scale>
        <p:origin x="248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5165E-DF6F-5E46-9378-0D0457A5747E}" type="datetimeFigureOut">
              <a:rPr lang="pt-BR" smtClean="0"/>
              <a:t>26/06/2021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D3FA89-6253-6F43-B58D-6998129861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8564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3576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8077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9766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15899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96145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0877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80244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90776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83836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38964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59924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86773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74292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40598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03284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32445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54544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9757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0606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2059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77125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92618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16241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84081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50460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96204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16524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65051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21432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17747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58136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953497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75298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3169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26/06/2021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3771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26/06/2021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1170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26/06/2021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132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26/06/2021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6218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26/06/2021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374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26/06/2021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1958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26/06/2021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8090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26/06/2021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7984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26/06/2021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3492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26/06/2021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0520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26/06/2021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132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04175-6A2F-244F-97D3-3FB335C0585B}" type="datetimeFigureOut">
              <a:rPr lang="pt-BR" smtClean="0"/>
              <a:t>26/06/2021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59084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7.png"/><Relationship Id="rId18" Type="http://schemas.microsoft.com/office/2007/relationships/hdphoto" Target="../media/hdphoto8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microsoft.com/office/2007/relationships/hdphoto" Target="../media/hdphoto5.wdp"/><Relationship Id="rId1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6" Type="http://schemas.microsoft.com/office/2007/relationships/hdphoto" Target="../media/hdphoto7.wdp"/><Relationship Id="rId20" Type="http://schemas.microsoft.com/office/2007/relationships/hdphoto" Target="../media/hdphoto9.wdp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10" Type="http://schemas.microsoft.com/office/2007/relationships/hdphoto" Target="../media/hdphoto4.wdp"/><Relationship Id="rId19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openxmlformats.org/officeDocument/2006/relationships/image" Target="../media/image5.png"/><Relationship Id="rId14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13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12" Type="http://schemas.microsoft.com/office/2007/relationships/hdphoto" Target="../media/hdphoto14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11" Type="http://schemas.openxmlformats.org/officeDocument/2006/relationships/image" Target="../media/image15.png"/><Relationship Id="rId5" Type="http://schemas.openxmlformats.org/officeDocument/2006/relationships/image" Target="../media/image12.png"/><Relationship Id="rId10" Type="http://schemas.microsoft.com/office/2007/relationships/hdphoto" Target="../media/hdphoto13.wdp"/><Relationship Id="rId4" Type="http://schemas.microsoft.com/office/2007/relationships/hdphoto" Target="../media/hdphoto10.wdp"/><Relationship Id="rId9" Type="http://schemas.openxmlformats.org/officeDocument/2006/relationships/image" Target="../media/image14.png"/><Relationship Id="rId14" Type="http://schemas.microsoft.com/office/2007/relationships/hdphoto" Target="../media/hdphoto15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t.wikipedia.org/wiki/Acordo_Ortogr%C3%A1fico_de_1945" TargetMode="External"/><Relationship Id="rId7" Type="http://schemas.openxmlformats.org/officeDocument/2006/relationships/hyperlink" Target="https://pt.wikipedia.org/wiki/Filosofia_oriental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t.wikipedia.org/wiki/Filosofia_ocidental" TargetMode="External"/><Relationship Id="rId5" Type="http://schemas.openxmlformats.org/officeDocument/2006/relationships/hyperlink" Target="https://pt.wikipedia.org/wiki/Latim" TargetMode="External"/><Relationship Id="rId4" Type="http://schemas.openxmlformats.org/officeDocument/2006/relationships/hyperlink" Target="https://pt.wikipedia.org/wiki/L%C3%ADngua_grega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11/1-4+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11/5-9+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11/9-15+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11/16-20+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11/21-24+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11/25-28+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11/29-35+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11/36-39+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11/40-45+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12/1-4+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t.wikipedia.org/wiki/William_Miller#cite_note-1" TargetMode="External"/><Relationship Id="rId4" Type="http://schemas.openxmlformats.org/officeDocument/2006/relationships/hyperlink" Target="https://pt.wikipedia.org/wiki/Jesus_Cristo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12/5-8+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12/9-13+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E6137C-1BEE-714C-8D16-4487C9C24D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5338364-5B61-0C42-B203-279661FFC4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Uma imagem contendo Texto&#10;&#10;Descrição gerada automaticamente">
            <a:extLst>
              <a:ext uri="{FF2B5EF4-FFF2-40B4-BE49-F238E27FC236}">
                <a16:creationId xmlns:a16="http://schemas.microsoft.com/office/drawing/2014/main" id="{EAA720CA-742F-1043-B47E-91504A3A4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922" y="0"/>
            <a:ext cx="124658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18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024009-D488-0448-AAE3-9324CC4CF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7462"/>
            <a:ext cx="9325708" cy="5638523"/>
          </a:xfrm>
        </p:spPr>
        <p:txBody>
          <a:bodyPr anchor="ctr">
            <a:normAutofit/>
          </a:bodyPr>
          <a:lstStyle/>
          <a:p>
            <a:r>
              <a:rPr lang="pt-BR" sz="2200" dirty="0">
                <a:latin typeface="Corbel" panose="020B0503020204020204" pitchFamily="34" charset="0"/>
              </a:rPr>
              <a:t>ESTUDO NO CAPÍTULO 11 e 12</a:t>
            </a:r>
          </a:p>
          <a:p>
            <a:pPr lvl="1"/>
            <a:r>
              <a:rPr lang="pt-BR" sz="2000" dirty="0">
                <a:latin typeface="Corbel" panose="020B0503020204020204" pitchFamily="34" charset="0"/>
              </a:rPr>
              <a:t>Cap. 11 – OS SUCESSIVOS CONFLITOS ATÉ O TEMPO DO FIM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REINO PERSA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REINO GREGO E SUA DIVISÃO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AS GUERRAS ENTRES OS REIS DO NORTE E DO SUL (GUERRAS SÍRIAS)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ROMA PAGÃ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ROMA PAPAL E O CONFLITO FINAL</a:t>
            </a:r>
          </a:p>
          <a:p>
            <a:pPr lvl="1"/>
            <a:r>
              <a:rPr lang="pt-BR" sz="2000" dirty="0">
                <a:latin typeface="Corbel" panose="020B0503020204020204" pitchFamily="34" charset="0"/>
              </a:rPr>
              <a:t>Cap. 12 – A VITÓRIA DE MIGUEL E SEU POVO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MIGUEL SE LEVANTA E PÕE FIM AO CONFLITO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RESSURREIÇÃO DOS MORTOS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CUMPRIMENTO DAS 2300 TARDES E MANHÃS</a:t>
            </a:r>
          </a:p>
          <a:p>
            <a:pPr lvl="1"/>
            <a:endParaRPr lang="pt-BR" dirty="0">
              <a:solidFill>
                <a:schemeClr val="accent2"/>
              </a:solidFill>
              <a:latin typeface="Corbel" panose="020B0503020204020204" pitchFamily="34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O CONFLITO FINAL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</p:spTree>
    <p:extLst>
      <p:ext uri="{BB962C8B-B14F-4D97-AF65-F5344CB8AC3E}">
        <p14:creationId xmlns:p14="http://schemas.microsoft.com/office/powerpoint/2010/main" val="1897635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11 e 12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C9356DA2-B9FA-8440-81D5-C043C2DB2BF4}"/>
              </a:ext>
            </a:extLst>
          </p:cNvPr>
          <p:cNvSpPr/>
          <p:nvPr/>
        </p:nvSpPr>
        <p:spPr>
          <a:xfrm>
            <a:off x="640973" y="1495967"/>
            <a:ext cx="42412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DANIEL 8 a 12 COMO UM LIVRO SEPARADO</a:t>
            </a:r>
          </a:p>
        </p:txBody>
      </p:sp>
      <p:sp>
        <p:nvSpPr>
          <p:cNvPr id="27" name="Espaço Reservado para Conteúdo 2">
            <a:extLst>
              <a:ext uri="{FF2B5EF4-FFF2-40B4-BE49-F238E27FC236}">
                <a16:creationId xmlns:a16="http://schemas.microsoft.com/office/drawing/2014/main" id="{A9A9BA9C-D621-404B-805C-A14196180F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0733" y="2479169"/>
            <a:ext cx="5909729" cy="3261337"/>
          </a:xfrm>
        </p:spPr>
        <p:txBody>
          <a:bodyPr anchor="ctr">
            <a:normAutofit/>
          </a:bodyPr>
          <a:lstStyle/>
          <a:p>
            <a:r>
              <a:rPr lang="pt-BR" sz="2000" dirty="0">
                <a:latin typeface="Corbel" panose="020B0503020204020204" pitchFamily="34" charset="0"/>
              </a:rPr>
              <a:t>Capítulo 1 - Introdução</a:t>
            </a:r>
          </a:p>
          <a:p>
            <a:r>
              <a:rPr lang="pt-BR" sz="2000" dirty="0">
                <a:solidFill>
                  <a:schemeClr val="accent2"/>
                </a:solidFill>
                <a:latin typeface="Corbel" panose="020B0503020204020204" pitchFamily="34" charset="0"/>
              </a:rPr>
              <a:t>Capítulo 2 – Sonho profético</a:t>
            </a:r>
          </a:p>
          <a:p>
            <a:r>
              <a:rPr lang="pt-BR" sz="2000" dirty="0">
                <a:solidFill>
                  <a:schemeClr val="accent4"/>
                </a:solidFill>
                <a:latin typeface="Corbel" panose="020B0503020204020204" pitchFamily="34" charset="0"/>
              </a:rPr>
              <a:t>Capítulo 3 – Provação na Fornalha</a:t>
            </a:r>
          </a:p>
          <a:p>
            <a:r>
              <a:rPr lang="pt-BR" sz="2000" dirty="0">
                <a:solidFill>
                  <a:schemeClr val="tx2"/>
                </a:solidFill>
                <a:latin typeface="Corbel" panose="020B0503020204020204" pitchFamily="34" charset="0"/>
              </a:rPr>
              <a:t>Capítulo 4 – Humilhação de Nabucodonosor</a:t>
            </a:r>
          </a:p>
          <a:p>
            <a:r>
              <a:rPr lang="pt-BR" sz="2000" dirty="0">
                <a:solidFill>
                  <a:schemeClr val="tx2"/>
                </a:solidFill>
                <a:latin typeface="Corbel" panose="020B0503020204020204" pitchFamily="34" charset="0"/>
              </a:rPr>
              <a:t>Capítulo 5 – Deposição de </a:t>
            </a:r>
            <a:r>
              <a:rPr lang="pt-BR" sz="2000" dirty="0" err="1">
                <a:solidFill>
                  <a:schemeClr val="tx2"/>
                </a:solidFill>
                <a:latin typeface="Corbel" panose="020B0503020204020204" pitchFamily="34" charset="0"/>
              </a:rPr>
              <a:t>Belssazar</a:t>
            </a:r>
            <a:endParaRPr lang="pt-BR" sz="2000" dirty="0">
              <a:solidFill>
                <a:schemeClr val="tx2"/>
              </a:solidFill>
              <a:latin typeface="Corbel" panose="020B0503020204020204" pitchFamily="34" charset="0"/>
            </a:endParaRPr>
          </a:p>
          <a:p>
            <a:r>
              <a:rPr lang="pt-BR" sz="2000" dirty="0">
                <a:solidFill>
                  <a:schemeClr val="accent4"/>
                </a:solidFill>
                <a:latin typeface="Corbel" panose="020B0503020204020204" pitchFamily="34" charset="0"/>
              </a:rPr>
              <a:t>Capítulo 6 – Provação na Cova</a:t>
            </a:r>
          </a:p>
          <a:p>
            <a:r>
              <a:rPr lang="pt-BR" sz="2000" dirty="0">
                <a:solidFill>
                  <a:schemeClr val="accent2"/>
                </a:solidFill>
                <a:latin typeface="Corbel" panose="020B0503020204020204" pitchFamily="34" charset="0"/>
              </a:rPr>
              <a:t>Capítulo 7 – Visão profética</a:t>
            </a:r>
          </a:p>
          <a:p>
            <a:endParaRPr lang="pt-BR" sz="2400" dirty="0">
              <a:latin typeface="Corbel" panose="020B0503020204020204" pitchFamily="34" charset="0"/>
            </a:endParaRPr>
          </a:p>
          <a:p>
            <a:pPr lvl="1"/>
            <a:endParaRPr lang="pt-BR" sz="2000" dirty="0">
              <a:latin typeface="Corbel" panose="020B0503020204020204" pitchFamily="34" charset="0"/>
            </a:endParaRPr>
          </a:p>
        </p:txBody>
      </p:sp>
      <p:sp>
        <p:nvSpPr>
          <p:cNvPr id="28" name="Espaço Reservado para Conteúdo 2">
            <a:extLst>
              <a:ext uri="{FF2B5EF4-FFF2-40B4-BE49-F238E27FC236}">
                <a16:creationId xmlns:a16="http://schemas.microsoft.com/office/drawing/2014/main" id="{C229B25C-AEDE-F849-97EE-D75A02786EB3}"/>
              </a:ext>
            </a:extLst>
          </p:cNvPr>
          <p:cNvSpPr txBox="1">
            <a:spLocks/>
          </p:cNvSpPr>
          <p:nvPr/>
        </p:nvSpPr>
        <p:spPr>
          <a:xfrm>
            <a:off x="6959018" y="1965273"/>
            <a:ext cx="5909729" cy="32613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200" dirty="0">
                <a:latin typeface="Corbel" panose="020B0503020204020204" pitchFamily="34" charset="0"/>
              </a:rPr>
              <a:t>Capítulo 8 – Visão profética</a:t>
            </a:r>
          </a:p>
          <a:p>
            <a:r>
              <a:rPr lang="pt-BR" sz="2200" dirty="0">
                <a:latin typeface="Corbel" panose="020B0503020204020204" pitchFamily="34" charset="0"/>
              </a:rPr>
              <a:t>Capítulo 9 – Explicação sobre o Messias</a:t>
            </a:r>
          </a:p>
          <a:p>
            <a:r>
              <a:rPr lang="pt-BR" sz="2200" dirty="0">
                <a:latin typeface="Corbel" panose="020B0503020204020204" pitchFamily="34" charset="0"/>
              </a:rPr>
              <a:t>Capítulo 10 – Conflito espiritual</a:t>
            </a:r>
          </a:p>
          <a:p>
            <a:r>
              <a:rPr lang="pt-BR" sz="2200" dirty="0">
                <a:latin typeface="Corbel" panose="020B0503020204020204" pitchFamily="34" charset="0"/>
              </a:rPr>
              <a:t>Capítulo 11 – Conflito real</a:t>
            </a:r>
          </a:p>
          <a:p>
            <a:r>
              <a:rPr lang="pt-BR" sz="2200" dirty="0">
                <a:latin typeface="Corbel" panose="020B0503020204020204" pitchFamily="34" charset="0"/>
              </a:rPr>
              <a:t>Capítulo 12 – Vitória de Deus</a:t>
            </a:r>
          </a:p>
          <a:p>
            <a:endParaRPr lang="pt-BR" dirty="0">
              <a:latin typeface="Corbel" panose="020B0503020204020204" pitchFamily="34" charset="0"/>
            </a:endParaRPr>
          </a:p>
          <a:p>
            <a:pPr lvl="1"/>
            <a:endParaRPr lang="pt-BR" dirty="0">
              <a:latin typeface="Corbel" panose="020B0503020204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4F143E3-4F04-484D-A94E-E8C73A0EBFB8}"/>
              </a:ext>
            </a:extLst>
          </p:cNvPr>
          <p:cNvSpPr txBox="1"/>
          <p:nvPr/>
        </p:nvSpPr>
        <p:spPr>
          <a:xfrm>
            <a:off x="203249" y="2311070"/>
            <a:ext cx="12291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HEBR.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0B447DB9-DB82-274B-93A7-C33862DADC39}"/>
              </a:ext>
            </a:extLst>
          </p:cNvPr>
          <p:cNvSpPr txBox="1"/>
          <p:nvPr/>
        </p:nvSpPr>
        <p:spPr>
          <a:xfrm>
            <a:off x="229041" y="2711996"/>
            <a:ext cx="12291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ARAM.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6689834C-743E-6F43-AC88-A188B76AA804}"/>
              </a:ext>
            </a:extLst>
          </p:cNvPr>
          <p:cNvSpPr txBox="1"/>
          <p:nvPr/>
        </p:nvSpPr>
        <p:spPr>
          <a:xfrm>
            <a:off x="6110987" y="2121095"/>
            <a:ext cx="12291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HEBR.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D508234-65C5-5D49-9C55-4E907F6C2904}"/>
              </a:ext>
            </a:extLst>
          </p:cNvPr>
          <p:cNvSpPr txBox="1"/>
          <p:nvPr/>
        </p:nvSpPr>
        <p:spPr>
          <a:xfrm>
            <a:off x="7120328" y="4407110"/>
            <a:ext cx="43921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O tema do capítulo 8 ao 12 é a visão das </a:t>
            </a:r>
            <a:r>
              <a:rPr lang="pt-BR" dirty="0">
                <a:solidFill>
                  <a:schemeClr val="accent2"/>
                </a:solidFill>
              </a:rPr>
              <a:t>2.300 tardes e manhãs</a:t>
            </a:r>
            <a:r>
              <a:rPr lang="pt-BR" dirty="0"/>
              <a:t>, este é o tema que Daniel não entende e que procura entender pelas profecias e Gabriel é enviado para explicar a ele por 3x. </a:t>
            </a:r>
            <a:r>
              <a:rPr lang="pt-BR" dirty="0">
                <a:solidFill>
                  <a:schemeClr val="accent4"/>
                </a:solidFill>
              </a:rPr>
              <a:t>“Encerra as palavras e sela </a:t>
            </a:r>
            <a:r>
              <a:rPr lang="pt-BR" u="sng" dirty="0">
                <a:solidFill>
                  <a:schemeClr val="accent4"/>
                </a:solidFill>
              </a:rPr>
              <a:t>este livro</a:t>
            </a:r>
            <a:r>
              <a:rPr lang="pt-BR" dirty="0">
                <a:solidFill>
                  <a:schemeClr val="accent4"/>
                </a:solidFill>
              </a:rPr>
              <a:t> até ao fim do tempo”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8603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11 e 12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17D9F51E-78E4-8947-83F4-77EBF8D05279}"/>
              </a:ext>
            </a:extLst>
          </p:cNvPr>
          <p:cNvCxnSpPr>
            <a:cxnSpLocks/>
          </p:cNvCxnSpPr>
          <p:nvPr/>
        </p:nvCxnSpPr>
        <p:spPr>
          <a:xfrm>
            <a:off x="2080890" y="1295400"/>
            <a:ext cx="748352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7B2A988E-79B1-4E4D-BCF7-13FBB9099D75}"/>
              </a:ext>
            </a:extLst>
          </p:cNvPr>
          <p:cNvCxnSpPr>
            <a:cxnSpLocks/>
          </p:cNvCxnSpPr>
          <p:nvPr/>
        </p:nvCxnSpPr>
        <p:spPr>
          <a:xfrm>
            <a:off x="2457073" y="2380486"/>
            <a:ext cx="705478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D18C3722-C206-9E4F-80D1-52D0DF8C5950}"/>
              </a:ext>
            </a:extLst>
          </p:cNvPr>
          <p:cNvCxnSpPr>
            <a:cxnSpLocks/>
          </p:cNvCxnSpPr>
          <p:nvPr/>
        </p:nvCxnSpPr>
        <p:spPr>
          <a:xfrm>
            <a:off x="2457073" y="3594664"/>
            <a:ext cx="711785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FAF25E44-83BF-5B44-B557-C6DD62E94E3B}"/>
              </a:ext>
            </a:extLst>
          </p:cNvPr>
          <p:cNvCxnSpPr>
            <a:cxnSpLocks/>
          </p:cNvCxnSpPr>
          <p:nvPr/>
        </p:nvCxnSpPr>
        <p:spPr>
          <a:xfrm>
            <a:off x="2222500" y="4920614"/>
            <a:ext cx="73419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17F36699-B958-C246-9DB2-E3743A7F8AAE}"/>
              </a:ext>
            </a:extLst>
          </p:cNvPr>
          <p:cNvCxnSpPr>
            <a:cxnSpLocks/>
          </p:cNvCxnSpPr>
          <p:nvPr/>
        </p:nvCxnSpPr>
        <p:spPr>
          <a:xfrm>
            <a:off x="2080890" y="6229398"/>
            <a:ext cx="743097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86E2CD4-14E1-D443-AA56-1D6AEC9300B0}"/>
              </a:ext>
            </a:extLst>
          </p:cNvPr>
          <p:cNvSpPr txBox="1"/>
          <p:nvPr/>
        </p:nvSpPr>
        <p:spPr>
          <a:xfrm>
            <a:off x="9249102" y="1163514"/>
            <a:ext cx="2602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/>
              <a:t>BABILÔNIA (605-539 </a:t>
            </a:r>
            <a:r>
              <a:rPr lang="pt-BR" sz="1200" dirty="0" err="1"/>
              <a:t>aC</a:t>
            </a:r>
            <a:r>
              <a:rPr lang="pt-BR" sz="1200" dirty="0"/>
              <a:t>)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1C6018AB-FBD8-DE42-91DF-0839BAAB77C9}"/>
              </a:ext>
            </a:extLst>
          </p:cNvPr>
          <p:cNvSpPr txBox="1"/>
          <p:nvPr/>
        </p:nvSpPr>
        <p:spPr>
          <a:xfrm>
            <a:off x="9249102" y="2195820"/>
            <a:ext cx="2602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/>
              <a:t>MEDO-PERSA (539-331 </a:t>
            </a:r>
            <a:r>
              <a:rPr lang="pt-BR" sz="1200" dirty="0" err="1"/>
              <a:t>aC</a:t>
            </a:r>
            <a:r>
              <a:rPr lang="pt-BR" sz="1200" dirty="0"/>
              <a:t>)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751FDE88-2AD2-014F-B8AD-EF5F6E257C35}"/>
              </a:ext>
            </a:extLst>
          </p:cNvPr>
          <p:cNvSpPr txBox="1"/>
          <p:nvPr/>
        </p:nvSpPr>
        <p:spPr>
          <a:xfrm>
            <a:off x="9249102" y="3320534"/>
            <a:ext cx="2602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/>
              <a:t>GRÉCIA (331-168 </a:t>
            </a:r>
            <a:r>
              <a:rPr lang="pt-BR" sz="1200" dirty="0" err="1"/>
              <a:t>aC</a:t>
            </a:r>
            <a:r>
              <a:rPr lang="pt-BR" sz="1200" dirty="0"/>
              <a:t>)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0CE77EFD-8897-224D-BD35-A596DABB99A5}"/>
              </a:ext>
            </a:extLst>
          </p:cNvPr>
          <p:cNvSpPr txBox="1"/>
          <p:nvPr/>
        </p:nvSpPr>
        <p:spPr>
          <a:xfrm>
            <a:off x="9249102" y="4735948"/>
            <a:ext cx="2602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/>
              <a:t>ROMA (168 </a:t>
            </a:r>
            <a:r>
              <a:rPr lang="pt-BR" sz="1200" dirty="0" err="1"/>
              <a:t>aC</a:t>
            </a:r>
            <a:r>
              <a:rPr lang="pt-BR" sz="1200" dirty="0"/>
              <a:t>– 476 </a:t>
            </a:r>
            <a:r>
              <a:rPr lang="pt-BR" sz="1200" dirty="0" err="1"/>
              <a:t>dC</a:t>
            </a:r>
            <a:r>
              <a:rPr lang="pt-BR" sz="1200" dirty="0"/>
              <a:t>)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DDF78CBA-86D3-614A-9997-87FA7B173D17}"/>
              </a:ext>
            </a:extLst>
          </p:cNvPr>
          <p:cNvSpPr txBox="1"/>
          <p:nvPr/>
        </p:nvSpPr>
        <p:spPr>
          <a:xfrm>
            <a:off x="9249102" y="5708045"/>
            <a:ext cx="2602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/>
              <a:t>EUROPA (ROMA DIVIDIDA / UNIÃO ESTADO + RELIGIÃO)</a:t>
            </a:r>
          </a:p>
        </p:txBody>
      </p:sp>
      <p:pic>
        <p:nvPicPr>
          <p:cNvPr id="3074" name="Picture 2" descr="B9 Nyika Dzakataurwa naDhanieri Kuti Dzaizova Nesimba — RAIBHURARI  YEPAINDANETI yeWatchtower">
            <a:extLst>
              <a:ext uri="{FF2B5EF4-FFF2-40B4-BE49-F238E27FC236}">
                <a16:creationId xmlns:a16="http://schemas.microsoft.com/office/drawing/2014/main" id="{54E9C1E7-5C31-784B-A487-0B0877B41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12" b="94920" l="7083" r="90000">
                        <a14:foregroundMark x1="37083" y1="8422" x2="37083" y2="8422"/>
                        <a14:foregroundMark x1="35417" y1="6150" x2="35417" y2="6150"/>
                        <a14:foregroundMark x1="41667" y1="4412" x2="41667" y2="4412"/>
                        <a14:foregroundMark x1="36250" y1="94118" x2="36250" y2="94118"/>
                        <a14:foregroundMark x1="30000" y1="95053" x2="30000" y2="95053"/>
                        <a14:foregroundMark x1="7083" y1="19519" x2="7083" y2="19519"/>
                        <a14:foregroundMark x1="87917" y1="31417" x2="87917" y2="31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1424" y="851337"/>
            <a:ext cx="1854429" cy="5780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last of three daniel 7 lions by jbeverlygreene on DeviantArt">
            <a:extLst>
              <a:ext uri="{FF2B5EF4-FFF2-40B4-BE49-F238E27FC236}">
                <a16:creationId xmlns:a16="http://schemas.microsoft.com/office/drawing/2014/main" id="{358BDAD5-F721-6447-BCE6-392FC54E0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777" b="94602" l="1961" r="95895">
                        <a14:foregroundMark x1="7292" y1="19413" x2="7292" y2="19413"/>
                        <a14:foregroundMark x1="2880" y1="25189" x2="2880" y2="25189"/>
                        <a14:foregroundMark x1="92034" y1="18750" x2="92034" y2="18750"/>
                        <a14:foregroundMark x1="93444" y1="14205" x2="93444" y2="14205"/>
                        <a14:foregroundMark x1="84804" y1="8996" x2="84804" y2="8996"/>
                        <a14:foregroundMark x1="2022" y1="21402" x2="2022" y2="21402"/>
                        <a14:foregroundMark x1="94975" y1="14015" x2="94975" y2="14015"/>
                        <a14:foregroundMark x1="95650" y1="19318" x2="95650" y2="19318"/>
                        <a14:foregroundMark x1="52880" y1="94034" x2="52880" y2="94034"/>
                        <a14:foregroundMark x1="14154" y1="7576" x2="14154" y2="7576"/>
                        <a14:foregroundMark x1="46201" y1="5777" x2="46201" y2="5777"/>
                        <a14:foregroundMark x1="95895" y1="14015" x2="95895" y2="14015"/>
                        <a14:foregroundMark x1="42402" y1="94602" x2="42402" y2="94602"/>
                        <a14:foregroundMark x1="18505" y1="10795" x2="18505" y2="10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62227" y="626012"/>
            <a:ext cx="2711312" cy="1754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3 of 3 on the 2nd beast of daniel 7 by jbeverlygreene on DeviantArt">
            <a:extLst>
              <a:ext uri="{FF2B5EF4-FFF2-40B4-BE49-F238E27FC236}">
                <a16:creationId xmlns:a16="http://schemas.microsoft.com/office/drawing/2014/main" id="{664980BF-49FF-A147-99A7-676E63BE6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782" b="96440" l="3641" r="95839">
                        <a14:foregroundMark x1="30169" y1="9900" x2="30169" y2="9900"/>
                        <a14:foregroundMark x1="27568" y1="14238" x2="27568" y2="14238"/>
                        <a14:foregroundMark x1="27828" y1="13014" x2="27828" y2="13014"/>
                        <a14:foregroundMark x1="50325" y1="6897" x2="50325" y2="6897"/>
                        <a14:foregroundMark x1="65150" y1="3782" x2="65150" y2="3782"/>
                        <a14:foregroundMark x1="91808" y1="63626" x2="91808" y2="63626"/>
                        <a14:foregroundMark x1="95839" y1="79644" x2="95839" y2="79644"/>
                        <a14:foregroundMark x1="85956" y1="90990" x2="85956" y2="90990"/>
                        <a14:foregroundMark x1="65150" y1="92770" x2="65150" y2="92770"/>
                        <a14:foregroundMark x1="12484" y1="94216" x2="12484" y2="94216"/>
                        <a14:foregroundMark x1="3641" y1="96440" x2="3641" y2="96440"/>
                        <a14:foregroundMark x1="14174" y1="96218" x2="14174" y2="96218"/>
                        <a14:foregroundMark x1="66580" y1="94216" x2="66580" y2="942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9159" y="1339377"/>
            <a:ext cx="1854428" cy="216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ird winged leopard in daniel 7 series by jbeverlygreene on DeviantArt">
            <a:extLst>
              <a:ext uri="{FF2B5EF4-FFF2-40B4-BE49-F238E27FC236}">
                <a16:creationId xmlns:a16="http://schemas.microsoft.com/office/drawing/2014/main" id="{BC750D4B-7EDD-1E4D-831C-C10A04AC5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76" b="97148" l="9956" r="89666">
                        <a14:foregroundMark x1="81537" y1="7219" x2="81537" y2="7219"/>
                        <a14:foregroundMark x1="80277" y1="4545" x2="80277" y2="4545"/>
                        <a14:foregroundMark x1="81159" y1="3743" x2="81159" y2="3743"/>
                        <a14:foregroundMark x1="31002" y1="62567" x2="31002" y2="62567"/>
                        <a14:foregroundMark x1="50473" y1="94563" x2="50473" y2="94563"/>
                        <a14:foregroundMark x1="43604" y1="96257" x2="43604" y2="96257"/>
                        <a14:foregroundMark x1="51481" y1="97148" x2="51481" y2="97148"/>
                        <a14:foregroundMark x1="61059" y1="96613" x2="61059" y2="966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72336" y="2259092"/>
            <a:ext cx="3708073" cy="262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D908C11D-BFB1-BB42-B103-A3A4998AE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977" b="95906" l="9892" r="89954">
                        <a14:foregroundMark x1="26893" y1="93684" x2="26893" y2="93684"/>
                        <a14:foregroundMark x1="31530" y1="96257" x2="31530" y2="96257"/>
                        <a14:foregroundMark x1="78207" y1="22924" x2="78207" y2="22924"/>
                        <a14:foregroundMark x1="64297" y1="13333" x2="64297" y2="13333"/>
                        <a14:foregroundMark x1="34621" y1="7719" x2="34621" y2="7719"/>
                        <a14:foregroundMark x1="46677" y1="6901" x2="46677" y2="6901"/>
                        <a14:foregroundMark x1="32767" y1="3977" x2="32767" y2="3977"/>
                        <a14:foregroundMark x1="34158" y1="3977" x2="34158" y2="3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50058" y="3518707"/>
            <a:ext cx="2087912" cy="275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Book of Daniel Book of Revelation Bible Daniel 7 Daniel's final vision,  God, Book of Daniel, Book of Revelation, Bible png | PNGWing">
            <a:extLst>
              <a:ext uri="{FF2B5EF4-FFF2-40B4-BE49-F238E27FC236}">
                <a16:creationId xmlns:a16="http://schemas.microsoft.com/office/drawing/2014/main" id="{FB103562-B8DA-B640-A6C3-4580E717F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8986" b="90000" l="8913" r="90000">
                        <a14:foregroundMark x1="54239" y1="9130" x2="54239" y2="9130"/>
                        <a14:foregroundMark x1="8913" y1="59275" x2="8913" y2="592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3652" y="5079559"/>
            <a:ext cx="2425383" cy="1819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Daniel 8 pt. 1: The Vision of The Daily &amp;amp; The Desolation of The Sanctuary">
            <a:extLst>
              <a:ext uri="{FF2B5EF4-FFF2-40B4-BE49-F238E27FC236}">
                <a16:creationId xmlns:a16="http://schemas.microsoft.com/office/drawing/2014/main" id="{8C4249B7-6D5B-1344-8791-3160B5FD6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932" b="94521" l="5944" r="89161">
                        <a14:foregroundMark x1="32517" y1="94178" x2="32517" y2="94178"/>
                        <a14:foregroundMark x1="52448" y1="94863" x2="52448" y2="94863"/>
                        <a14:foregroundMark x1="60490" y1="92466" x2="60490" y2="92466"/>
                        <a14:foregroundMark x1="86364" y1="91438" x2="86364" y2="91438"/>
                        <a14:foregroundMark x1="5944" y1="18836" x2="5944" y2="18836"/>
                        <a14:backgroundMark x1="44755" y1="78425" x2="44755" y2="87329"/>
                        <a14:backgroundMark x1="57343" y1="78425" x2="57343" y2="84932"/>
                        <a14:backgroundMark x1="72727" y1="76370" x2="78322" y2="91781"/>
                        <a14:backgroundMark x1="12238" y1="70205" x2="21678" y2="80137"/>
                        <a14:backgroundMark x1="21678" y1="80137" x2="22727" y2="876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91060" y="1019436"/>
            <a:ext cx="2480841" cy="253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Daniel Chapter 8 – The Vision of the Ram and The Goat and Their Influence  on the Rise of the Little Horn … | Eastern orthodox christian, Bible  pictures, Little horn">
            <a:extLst>
              <a:ext uri="{FF2B5EF4-FFF2-40B4-BE49-F238E27FC236}">
                <a16:creationId xmlns:a16="http://schemas.microsoft.com/office/drawing/2014/main" id="{9637F2E1-0A3C-454B-877F-F5A859A029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screen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924" b="89695" l="3072" r="95904">
                        <a14:foregroundMark x1="5802" y1="63359" x2="5802" y2="63359"/>
                        <a14:foregroundMark x1="47440" y1="45038" x2="47440" y2="45038"/>
                        <a14:foregroundMark x1="92491" y1="35496" x2="92491" y2="35496"/>
                        <a14:foregroundMark x1="95904" y1="36260" x2="95904" y2="36260"/>
                        <a14:backgroundMark x1="41980" y1="68702" x2="41980" y2="68702"/>
                        <a14:backgroundMark x1="47440" y1="72137" x2="48464" y2="72137"/>
                        <a14:backgroundMark x1="61433" y1="62977" x2="43003" y2="75573"/>
                        <a14:backgroundMark x1="43003" y1="75573" x2="26962" y2="75573"/>
                        <a14:backgroundMark x1="31058" y1="55344" x2="58020" y2="60687"/>
                        <a14:backgroundMark x1="58020" y1="60687" x2="70990" y2="59542"/>
                        <a14:backgroundMark x1="70990" y1="59542" x2="86689" y2="50382"/>
                        <a14:backgroundMark x1="86689" y1="50382" x2="88737" y2="41985"/>
                        <a14:backgroundMark x1="683" y1="72519" x2="14676" y2="65649"/>
                        <a14:backgroundMark x1="14676" y1="65649" x2="24915" y2="56489"/>
                        <a14:backgroundMark x1="24915" y1="56489" x2="26280" y2="57252"/>
                        <a14:backgroundMark x1="2730" y1="49618" x2="6485" y2="5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15171" y="3010223"/>
            <a:ext cx="3077877" cy="2749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8" descr="Book of Daniel Book of Revelation Bible Daniel 7 Daniel's final vision,  God, Book of Daniel, Book of Revelation, Bible png | PNGWing">
            <a:extLst>
              <a:ext uri="{FF2B5EF4-FFF2-40B4-BE49-F238E27FC236}">
                <a16:creationId xmlns:a16="http://schemas.microsoft.com/office/drawing/2014/main" id="{78EC8033-93D3-C045-9B24-0B8DD321E8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 cstate="screen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1992" b="100000" l="0" r="100000">
                        <a14:foregroundMark x1="20745" y1="12186" x2="20745" y2="121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546121" y="3898629"/>
            <a:ext cx="1004175" cy="2756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786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11 e 12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graphicFrame>
        <p:nvGraphicFramePr>
          <p:cNvPr id="3" name="Tabela 6">
            <a:extLst>
              <a:ext uri="{FF2B5EF4-FFF2-40B4-BE49-F238E27FC236}">
                <a16:creationId xmlns:a16="http://schemas.microsoft.com/office/drawing/2014/main" id="{343B82ED-7A83-FC42-9874-8B7779BAC253}"/>
              </a:ext>
            </a:extLst>
          </p:cNvPr>
          <p:cNvGraphicFramePr>
            <a:graphicFrameLocks noGrp="1"/>
          </p:cNvGraphicFramePr>
          <p:nvPr/>
        </p:nvGraphicFramePr>
        <p:xfrm>
          <a:off x="887104" y="1214652"/>
          <a:ext cx="10466696" cy="483130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16674">
                  <a:extLst>
                    <a:ext uri="{9D8B030D-6E8A-4147-A177-3AD203B41FA5}">
                      <a16:colId xmlns:a16="http://schemas.microsoft.com/office/drawing/2014/main" val="3838886346"/>
                    </a:ext>
                  </a:extLst>
                </a:gridCol>
                <a:gridCol w="2616674">
                  <a:extLst>
                    <a:ext uri="{9D8B030D-6E8A-4147-A177-3AD203B41FA5}">
                      <a16:colId xmlns:a16="http://schemas.microsoft.com/office/drawing/2014/main" val="2056798192"/>
                    </a:ext>
                  </a:extLst>
                </a:gridCol>
                <a:gridCol w="2616674">
                  <a:extLst>
                    <a:ext uri="{9D8B030D-6E8A-4147-A177-3AD203B41FA5}">
                      <a16:colId xmlns:a16="http://schemas.microsoft.com/office/drawing/2014/main" val="2902649554"/>
                    </a:ext>
                  </a:extLst>
                </a:gridCol>
                <a:gridCol w="2616674">
                  <a:extLst>
                    <a:ext uri="{9D8B030D-6E8A-4147-A177-3AD203B41FA5}">
                      <a16:colId xmlns:a16="http://schemas.microsoft.com/office/drawing/2014/main" val="1536648716"/>
                    </a:ext>
                  </a:extLst>
                </a:gridCol>
              </a:tblGrid>
              <a:tr h="590762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DANIEL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DANIEL 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DANIEL 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 IDENTIDADE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30611021"/>
                  </a:ext>
                </a:extLst>
              </a:tr>
              <a:tr h="590762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OURO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LEÃO COM ASAS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BABILÔNIA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3867354"/>
                  </a:ext>
                </a:extLst>
              </a:tr>
              <a:tr h="590762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PRATA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URSO COM UM LADO MAIOR QUE O OUTRO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CARNEIRO COM UM CHIFRE MAIOR QUE O OUTRO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MEDO-PERSAS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41198686"/>
                  </a:ext>
                </a:extLst>
              </a:tr>
              <a:tr h="1019673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BRONZE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LEOPARDO COM 4 CABEÇAS E 4 ASAS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BODE COM UM CHIFRE NOTÁVEL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GREGOS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12976559"/>
                  </a:ext>
                </a:extLst>
              </a:tr>
              <a:tr h="1019673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FERRO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ANIMAL TERRÍVEL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CHIFRE PEQUENO (FASE INICIAL)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ROMA PAGÃ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9342702"/>
                  </a:ext>
                </a:extLst>
              </a:tr>
              <a:tr h="1019673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FERRO COM BARRO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ANIMAL TERRÍVEL COM DEZ CHIFRES E CHIFRE PEQUENO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CHIFRE PEQUENO (FASE FINAL)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ROMA PAPAL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88086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2787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11 e 12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graphicFrame>
        <p:nvGraphicFramePr>
          <p:cNvPr id="3" name="Tabela 6">
            <a:extLst>
              <a:ext uri="{FF2B5EF4-FFF2-40B4-BE49-F238E27FC236}">
                <a16:creationId xmlns:a16="http://schemas.microsoft.com/office/drawing/2014/main" id="{343B82ED-7A83-FC42-9874-8B7779BAC2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349004"/>
              </p:ext>
            </p:extLst>
          </p:nvPr>
        </p:nvGraphicFramePr>
        <p:xfrm>
          <a:off x="640972" y="1060032"/>
          <a:ext cx="10712825" cy="519906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42565">
                  <a:extLst>
                    <a:ext uri="{9D8B030D-6E8A-4147-A177-3AD203B41FA5}">
                      <a16:colId xmlns:a16="http://schemas.microsoft.com/office/drawing/2014/main" val="3838886346"/>
                    </a:ext>
                  </a:extLst>
                </a:gridCol>
                <a:gridCol w="2142565">
                  <a:extLst>
                    <a:ext uri="{9D8B030D-6E8A-4147-A177-3AD203B41FA5}">
                      <a16:colId xmlns:a16="http://schemas.microsoft.com/office/drawing/2014/main" val="2056798192"/>
                    </a:ext>
                  </a:extLst>
                </a:gridCol>
                <a:gridCol w="2142565">
                  <a:extLst>
                    <a:ext uri="{9D8B030D-6E8A-4147-A177-3AD203B41FA5}">
                      <a16:colId xmlns:a16="http://schemas.microsoft.com/office/drawing/2014/main" val="2902649554"/>
                    </a:ext>
                  </a:extLst>
                </a:gridCol>
                <a:gridCol w="2142565">
                  <a:extLst>
                    <a:ext uri="{9D8B030D-6E8A-4147-A177-3AD203B41FA5}">
                      <a16:colId xmlns:a16="http://schemas.microsoft.com/office/drawing/2014/main" val="3603181124"/>
                    </a:ext>
                  </a:extLst>
                </a:gridCol>
                <a:gridCol w="2142565">
                  <a:extLst>
                    <a:ext uri="{9D8B030D-6E8A-4147-A177-3AD203B41FA5}">
                      <a16:colId xmlns:a16="http://schemas.microsoft.com/office/drawing/2014/main" val="1536648716"/>
                    </a:ext>
                  </a:extLst>
                </a:gridCol>
              </a:tblGrid>
              <a:tr h="474663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/>
                        <a:t>DANIEL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/>
                        <a:t>DANIEL 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/>
                        <a:t>DANIEL 8 e 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/>
                        <a:t>DANIEL 10 - 12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/>
                        <a:t> IDENTIDADE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30611021"/>
                  </a:ext>
                </a:extLst>
              </a:tr>
              <a:tr h="914046">
                <a:tc>
                  <a:txBody>
                    <a:bodyPr/>
                    <a:lstStyle/>
                    <a:p>
                      <a:pPr algn="l"/>
                      <a:r>
                        <a:rPr lang="pt-BR" sz="1100" dirty="0"/>
                        <a:t>OURO (2.32,37-38)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Reino concedido por Deus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/>
                        <a:t>LEÃO COM ASAS (7.4,17)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Com asas de águia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Asas arrancadas, posto de pé como homem e lhe foi dado coração de homem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/>
                        <a:t>BABILÔNIA</a:t>
                      </a:r>
                    </a:p>
                    <a:p>
                      <a:pPr algn="ctr"/>
                      <a:r>
                        <a:rPr lang="pt-BR" sz="1100" dirty="0"/>
                        <a:t>(605–539 a.C.)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3867354"/>
                  </a:ext>
                </a:extLst>
              </a:tr>
              <a:tr h="749218">
                <a:tc>
                  <a:txBody>
                    <a:bodyPr/>
                    <a:lstStyle/>
                    <a:p>
                      <a:pPr algn="l"/>
                      <a:r>
                        <a:rPr lang="pt-BR" sz="1100" dirty="0"/>
                        <a:t>PRATA (2.32,39)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Reino inferior a a Babilônia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/>
                        <a:t>URSO (7.5,17)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Um lado maior que o outro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3 costelas na boca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Come muita carne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/>
                        <a:t>CARNEIRO (8.3-4,20)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Um chifre mais alto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Marradas 3 direções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Reis medo-persas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/>
                        <a:t>REIS PERSAS (10.1,13,20;11,2)</a:t>
                      </a:r>
                    </a:p>
                    <a:p>
                      <a:pPr algn="l"/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/>
                        <a:t>MEDO-PERSAS</a:t>
                      </a:r>
                    </a:p>
                    <a:p>
                      <a:pPr algn="ctr"/>
                      <a:r>
                        <a:rPr lang="pt-BR" sz="1100" dirty="0"/>
                        <a:t>(539-331 a.C.)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41198686"/>
                  </a:ext>
                </a:extLst>
              </a:tr>
              <a:tr h="1078874">
                <a:tc>
                  <a:txBody>
                    <a:bodyPr/>
                    <a:lstStyle/>
                    <a:p>
                      <a:pPr algn="l"/>
                      <a:r>
                        <a:rPr lang="pt-BR" sz="1100" dirty="0"/>
                        <a:t>BRONZE (2.32,39)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Domínio sobre toda a terra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/>
                        <a:t>LEOPARDO (7.6,17)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4 asas de ave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4 cabeças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Foi-lhe dado o domínio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/>
                        <a:t>BODE (8.5-8,21-22)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Vem sem tocar o chão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Chifre notável 1 rei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4 chifres, 4 reinos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Expansão para os 4 ventos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Rei da Grécia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/>
                        <a:t>GRÉCIA (10.20; 11.3-13)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Rei poderoso (11.3)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Reino quebrado e  repartido aos 4 ventos do céu (11.4)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Lutas entre os reis do sul e do norte (11.5-13)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/>
                        <a:t>GREGOS</a:t>
                      </a:r>
                      <a:br>
                        <a:rPr lang="pt-BR" sz="1100" dirty="0"/>
                      </a:br>
                      <a:r>
                        <a:rPr lang="pt-BR" sz="1100" dirty="0"/>
                        <a:t>(331-168 a.C.)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12976559"/>
                  </a:ext>
                </a:extLst>
              </a:tr>
              <a:tr h="1738186">
                <a:tc>
                  <a:txBody>
                    <a:bodyPr/>
                    <a:lstStyle/>
                    <a:p>
                      <a:pPr algn="l"/>
                      <a:r>
                        <a:rPr lang="pt-BR" sz="1100" dirty="0"/>
                        <a:t>FERRO (2.33,40)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Forte como ferro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Tudo esmiúça, esmaga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/>
                        <a:t>ANIMAL TERRÍVEL (7.7,19,23)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Sobremodo forte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Grandes dentes de ferros unhas de bronze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Devorava, fazia em pedaços e pisava o que sobejava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/>
                        <a:t>CHIFRE PEQUENO FASE INICIAL (8.9-12,23-25; 0.26-27)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Muito forte para o sul, oriente e terra gloriosa (8.9)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Atinge o exército do Céu (8.10,12,24)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Contra o Príncipe/Messias (contínuo tirado, santuário destruído, abominação desoladora) (8,11,25; 9.26b,27b)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/>
                        <a:t>REI DO NORTE R. PAGÃ (11.14-31)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Contra o sul e  a terra gloriosa (11.15-16)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Contra o povo escolhido (11.15)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Contra o Príncipe e a santa aliança (santuário profanado, contínuo tirado, abominação desoladora) (11.22,30-31)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/>
                        <a:t>ROMA PAGÃ</a:t>
                      </a:r>
                      <a:br>
                        <a:rPr lang="pt-BR" sz="1100" dirty="0"/>
                      </a:br>
                      <a:r>
                        <a:rPr lang="pt-BR" sz="1100" dirty="0"/>
                        <a:t>(168 a.C. – 476 d.C.)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93427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144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11 e 12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graphicFrame>
        <p:nvGraphicFramePr>
          <p:cNvPr id="3" name="Tabela 6">
            <a:extLst>
              <a:ext uri="{FF2B5EF4-FFF2-40B4-BE49-F238E27FC236}">
                <a16:creationId xmlns:a16="http://schemas.microsoft.com/office/drawing/2014/main" id="{343B82ED-7A83-FC42-9874-8B7779BAC2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86482"/>
              </p:ext>
            </p:extLst>
          </p:nvPr>
        </p:nvGraphicFramePr>
        <p:xfrm>
          <a:off x="674323" y="851337"/>
          <a:ext cx="10712830" cy="55191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42566">
                  <a:extLst>
                    <a:ext uri="{9D8B030D-6E8A-4147-A177-3AD203B41FA5}">
                      <a16:colId xmlns:a16="http://schemas.microsoft.com/office/drawing/2014/main" val="3838886346"/>
                    </a:ext>
                  </a:extLst>
                </a:gridCol>
                <a:gridCol w="2142566">
                  <a:extLst>
                    <a:ext uri="{9D8B030D-6E8A-4147-A177-3AD203B41FA5}">
                      <a16:colId xmlns:a16="http://schemas.microsoft.com/office/drawing/2014/main" val="2056798192"/>
                    </a:ext>
                  </a:extLst>
                </a:gridCol>
                <a:gridCol w="2142566">
                  <a:extLst>
                    <a:ext uri="{9D8B030D-6E8A-4147-A177-3AD203B41FA5}">
                      <a16:colId xmlns:a16="http://schemas.microsoft.com/office/drawing/2014/main" val="2902649554"/>
                    </a:ext>
                  </a:extLst>
                </a:gridCol>
                <a:gridCol w="2142566">
                  <a:extLst>
                    <a:ext uri="{9D8B030D-6E8A-4147-A177-3AD203B41FA5}">
                      <a16:colId xmlns:a16="http://schemas.microsoft.com/office/drawing/2014/main" val="3603181124"/>
                    </a:ext>
                  </a:extLst>
                </a:gridCol>
                <a:gridCol w="2142566">
                  <a:extLst>
                    <a:ext uri="{9D8B030D-6E8A-4147-A177-3AD203B41FA5}">
                      <a16:colId xmlns:a16="http://schemas.microsoft.com/office/drawing/2014/main" val="1536648716"/>
                    </a:ext>
                  </a:extLst>
                </a:gridCol>
              </a:tblGrid>
              <a:tr h="474663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/>
                        <a:t>DANIEL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/>
                        <a:t>DANIEL 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/>
                        <a:t>DANIEL 8 e 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/>
                        <a:t>DANIEL 10 - 12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/>
                        <a:t> IDENTIDADE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30611021"/>
                  </a:ext>
                </a:extLst>
              </a:tr>
              <a:tr h="1903014">
                <a:tc>
                  <a:txBody>
                    <a:bodyPr/>
                    <a:lstStyle/>
                    <a:p>
                      <a:pPr algn="l"/>
                      <a:r>
                        <a:rPr lang="pt-BR" sz="1100" dirty="0"/>
                        <a:t>FERRO COM BARRO (2.33, 41-43)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Reino dividido (2.41)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Forte e fraco (2.41-42)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Tentativa de união por semente humana mas sem sucesso (2.43)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União do religioso com restante do poder politico anterior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/>
                        <a:t>ANIMAL TERRÍVEL COM DEZ CHIFRES E CHIFRE PEQUENO (7.7-8,20-21,24-25)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10 Chifres (7.7,24)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Outro chifre pequeno, arranca outros 3 (7.8,24)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Chifre com olhos de homem e boca que fala insolências (7.8,24-25)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Contra o Altíssimo (7.25)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Persegue os santos (7.21,25)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Muda os tempos e a lei (7.25)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3,5 tempos (7.25)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/>
                        <a:t>CHIFRE PEQUENO FASE FINAL (8.11-12,24-25)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Astuto, prospera o engano e destrói muitos (8.24-25)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Destrói os poderosos e o povo santo (8.24)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Lança a verdade por terra (8.12)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Contínuo tirado, santuário profanado (8.11)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Atinge o Príncipe (8.11,25)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2300 tardes e manhãs (8.13-14)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/>
                        <a:t>REI DO NORTE R. PAPAL  (11.31-45;12.7-12)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Age segundo sua vontade e perverte muitos (11.32,36)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Destrói os entendidos dentre o povo (11.33-35)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Se opõe e blasfema contra Deus (11.36-39)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Contínuo tirado, santuário profanado, abominação desoladora (11.31)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Tentativa final destruição do povo de Deus (11.44-45)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3,5 tempos, 1290 e 1335 dias (12.7,11-12)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/>
                        <a:t>ROMA PAPAL</a:t>
                      </a:r>
                    </a:p>
                    <a:p>
                      <a:pPr algn="ctr"/>
                      <a:r>
                        <a:rPr lang="pt-BR" sz="1100" dirty="0"/>
                        <a:t>(476 d.C. – até o fim)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88086538"/>
                  </a:ext>
                </a:extLst>
              </a:tr>
              <a:tr h="1903014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pt-BR" sz="1100" dirty="0"/>
                        <a:t> PEDRA (2.34-35,44-45)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Cortada sem auxílio de mãos (2.34)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Fere a estatua nos pés e esmiúça (2.34)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 err="1"/>
                        <a:t>Esmiuça</a:t>
                      </a:r>
                      <a:r>
                        <a:rPr lang="pt-BR" sz="1100" dirty="0"/>
                        <a:t> toda a estátua (2.34-35)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Torna-se uma montanha que enche toda a terra (2.35)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Reino eterno que jamais passará (2.44)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pt-BR" sz="1100" dirty="0"/>
                        <a:t>JUÍZO DIVINO (7.9-12,22,26)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Tronos estabelecidos, livros abertos (7.9-10)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Chifre pequeno/animal terrível foi morto e queimado (7.11)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Juízo sobre os outros animais (7.12)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pt-BR" sz="1100" dirty="0"/>
                        <a:t>FILHO DO HOMEM (7.13-14,18,22,27)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Recebe o reino e domínio eterno sobre todos os povos que jamais passará (7.14,27)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Os santos recebem o reino (7.18,22,27)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pt-BR" sz="1100" dirty="0"/>
                        <a:t>PURIFICAÇÃO DO SANTUÁRIO (8.13-14,17-19,25-26;9.24-27)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Santuário purificado (8.14)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Chifre pequeno será quebrado sem esforço de mãos humanas (8.25)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Solução do problema do pecado; Messias cortado; aliança universalizada; sistema sacrifical cumprido (9.24-27a)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Destruição determinada se derramará sobre o assolador (9.27c)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pt-BR" sz="1100" dirty="0"/>
                        <a:t>JUÍZO DIVINO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Tempo determinado (11.35)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O rei do norte chegará a seu fim e não haverá quem o socorra (11.45)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pt-BR" sz="1100" dirty="0"/>
                        <a:t>MIGUEL SE LEVANTA (12.1-3)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Tempo de angústia e salvação para o povo de Deus (12.1)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/>
                        <a:t>Ressurreição e glória eterna (11.2-3)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/>
                        <a:t>REINO DE DEUS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92029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8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11 e 12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922EB3C-A143-D342-AD0A-35E499CF90A1}"/>
              </a:ext>
            </a:extLst>
          </p:cNvPr>
          <p:cNvSpPr/>
          <p:nvPr/>
        </p:nvSpPr>
        <p:spPr>
          <a:xfrm>
            <a:off x="640973" y="1495967"/>
            <a:ext cx="42108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LINHA DO TEMPO DA PROFECIA DE DANIEL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194A1A6-FC6E-9A46-83F3-19E7CCD25D56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98E7FDFE-FA21-8249-93FE-25636C7CC9EA}"/>
              </a:ext>
            </a:extLst>
          </p:cNvPr>
          <p:cNvCxnSpPr>
            <a:cxnSpLocks/>
          </p:cNvCxnSpPr>
          <p:nvPr/>
        </p:nvCxnSpPr>
        <p:spPr>
          <a:xfrm>
            <a:off x="830658" y="4426224"/>
            <a:ext cx="10523142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FC9D4C3-90F1-4943-9EB0-61E51FB7B79C}"/>
              </a:ext>
            </a:extLst>
          </p:cNvPr>
          <p:cNvSpPr txBox="1"/>
          <p:nvPr/>
        </p:nvSpPr>
        <p:spPr>
          <a:xfrm>
            <a:off x="1768771" y="4563671"/>
            <a:ext cx="1873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MEDO-PERSA (</a:t>
            </a:r>
            <a:br>
              <a:rPr lang="pt-BR" sz="1200" dirty="0"/>
            </a:br>
            <a:r>
              <a:rPr lang="pt-BR" sz="1200" dirty="0"/>
              <a:t>539-331 </a:t>
            </a:r>
            <a:r>
              <a:rPr lang="pt-BR" sz="1200" dirty="0" err="1"/>
              <a:t>aC</a:t>
            </a:r>
            <a:r>
              <a:rPr lang="pt-BR" sz="1200" dirty="0"/>
              <a:t>)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2F06D7EA-975B-1845-9A49-09F1ECAEF78F}"/>
              </a:ext>
            </a:extLst>
          </p:cNvPr>
          <p:cNvSpPr txBox="1"/>
          <p:nvPr/>
        </p:nvSpPr>
        <p:spPr>
          <a:xfrm>
            <a:off x="3414015" y="4576850"/>
            <a:ext cx="1562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GRÉCIA </a:t>
            </a:r>
            <a:br>
              <a:rPr lang="pt-BR" sz="1200" dirty="0"/>
            </a:br>
            <a:r>
              <a:rPr lang="pt-BR" sz="1200" dirty="0"/>
              <a:t>(331-168 </a:t>
            </a:r>
            <a:r>
              <a:rPr lang="pt-BR" sz="1200" dirty="0" err="1"/>
              <a:t>aC</a:t>
            </a:r>
            <a:r>
              <a:rPr lang="pt-BR" sz="1200" dirty="0"/>
              <a:t>)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66DD02F-06B8-BB4C-8D96-2E1CED46DDFA}"/>
              </a:ext>
            </a:extLst>
          </p:cNvPr>
          <p:cNvSpPr txBox="1"/>
          <p:nvPr/>
        </p:nvSpPr>
        <p:spPr>
          <a:xfrm>
            <a:off x="4815080" y="4576850"/>
            <a:ext cx="17004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ROMA </a:t>
            </a:r>
            <a:br>
              <a:rPr lang="pt-BR" sz="1200" dirty="0"/>
            </a:br>
            <a:r>
              <a:rPr lang="pt-BR" sz="1200" dirty="0"/>
              <a:t>(168 </a:t>
            </a:r>
            <a:r>
              <a:rPr lang="pt-BR" sz="1200" dirty="0" err="1"/>
              <a:t>aC</a:t>
            </a:r>
            <a:r>
              <a:rPr lang="pt-BR" sz="1200" dirty="0"/>
              <a:t>– 476 </a:t>
            </a:r>
            <a:r>
              <a:rPr lang="pt-BR" sz="1200" dirty="0" err="1"/>
              <a:t>dC</a:t>
            </a:r>
            <a:r>
              <a:rPr lang="pt-BR" sz="1200" dirty="0"/>
              <a:t>)</a:t>
            </a:r>
          </a:p>
        </p:txBody>
      </p:sp>
      <p:pic>
        <p:nvPicPr>
          <p:cNvPr id="16" name="Picture 2" descr="last of three daniel 7 lions by jbeverlygreene on DeviantArt">
            <a:extLst>
              <a:ext uri="{FF2B5EF4-FFF2-40B4-BE49-F238E27FC236}">
                <a16:creationId xmlns:a16="http://schemas.microsoft.com/office/drawing/2014/main" id="{C22E360A-8457-0642-B447-BBA5F9FDF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77" b="94602" l="1961" r="95895">
                        <a14:foregroundMark x1="7292" y1="19413" x2="7292" y2="19413"/>
                        <a14:foregroundMark x1="2880" y1="25189" x2="2880" y2="25189"/>
                        <a14:foregroundMark x1="92034" y1="18750" x2="92034" y2="18750"/>
                        <a14:foregroundMark x1="93444" y1="14205" x2="93444" y2="14205"/>
                        <a14:foregroundMark x1="84804" y1="8996" x2="84804" y2="8996"/>
                        <a14:foregroundMark x1="2022" y1="21402" x2="2022" y2="21402"/>
                        <a14:foregroundMark x1="94975" y1="14015" x2="94975" y2="14015"/>
                        <a14:foregroundMark x1="95650" y1="19318" x2="95650" y2="19318"/>
                        <a14:foregroundMark x1="52880" y1="94034" x2="52880" y2="94034"/>
                        <a14:foregroundMark x1="14154" y1="7576" x2="14154" y2="7576"/>
                        <a14:foregroundMark x1="46201" y1="5777" x2="46201" y2="5777"/>
                        <a14:foregroundMark x1="95895" y1="14015" x2="95895" y2="14015"/>
                        <a14:foregroundMark x1="42402" y1="94602" x2="42402" y2="94602"/>
                        <a14:foregroundMark x1="18505" y1="10795" x2="18505" y2="10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8370" y="3009673"/>
            <a:ext cx="1683512" cy="108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3 of 3 on the 2nd beast of daniel 7 by jbeverlygreene on DeviantArt">
            <a:extLst>
              <a:ext uri="{FF2B5EF4-FFF2-40B4-BE49-F238E27FC236}">
                <a16:creationId xmlns:a16="http://schemas.microsoft.com/office/drawing/2014/main" id="{833330AE-3A50-194A-A2DD-4FAFD6120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782" b="96440" l="3641" r="95839">
                        <a14:foregroundMark x1="30169" y1="9900" x2="30169" y2="9900"/>
                        <a14:foregroundMark x1="27568" y1="14238" x2="27568" y2="14238"/>
                        <a14:foregroundMark x1="27828" y1="13014" x2="27828" y2="13014"/>
                        <a14:foregroundMark x1="50325" y1="6897" x2="50325" y2="6897"/>
                        <a14:foregroundMark x1="65150" y1="3782" x2="65150" y2="3782"/>
                        <a14:foregroundMark x1="91808" y1="63626" x2="91808" y2="63626"/>
                        <a14:foregroundMark x1="95839" y1="79644" x2="95839" y2="79644"/>
                        <a14:foregroundMark x1="85956" y1="90990" x2="85956" y2="90990"/>
                        <a14:foregroundMark x1="65150" y1="92770" x2="65150" y2="92770"/>
                        <a14:foregroundMark x1="12484" y1="94216" x2="12484" y2="94216"/>
                        <a14:foregroundMark x1="3641" y1="96440" x2="3641" y2="96440"/>
                        <a14:foregroundMark x1="14174" y1="96218" x2="14174" y2="96218"/>
                        <a14:foregroundMark x1="66580" y1="94216" x2="66580" y2="942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5239" y="2751754"/>
            <a:ext cx="1151454" cy="1346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third winged leopard in daniel 7 series by jbeverlygreene on DeviantArt">
            <a:extLst>
              <a:ext uri="{FF2B5EF4-FFF2-40B4-BE49-F238E27FC236}">
                <a16:creationId xmlns:a16="http://schemas.microsoft.com/office/drawing/2014/main" id="{8CBA4E16-E63C-D446-95A2-762A47D6C3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476" b="97148" l="9956" r="89666">
                        <a14:foregroundMark x1="81537" y1="7219" x2="81537" y2="7219"/>
                        <a14:foregroundMark x1="80277" y1="4545" x2="80277" y2="4545"/>
                        <a14:foregroundMark x1="81159" y1="3743" x2="81159" y2="3743"/>
                        <a14:foregroundMark x1="31002" y1="62567" x2="31002" y2="62567"/>
                        <a14:foregroundMark x1="50473" y1="94563" x2="50473" y2="94563"/>
                        <a14:foregroundMark x1="43604" y1="96257" x2="43604" y2="96257"/>
                        <a14:foregroundMark x1="51481" y1="97148" x2="51481" y2="97148"/>
                        <a14:foregroundMark x1="61059" y1="96613" x2="61059" y2="966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20240" y="2664206"/>
            <a:ext cx="1902828" cy="1345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>
            <a:extLst>
              <a:ext uri="{FF2B5EF4-FFF2-40B4-BE49-F238E27FC236}">
                <a16:creationId xmlns:a16="http://schemas.microsoft.com/office/drawing/2014/main" id="{9E7903C3-5DBF-3549-9895-7364618207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977" b="95906" l="9892" r="89954">
                        <a14:foregroundMark x1="26893" y1="93684" x2="26893" y2="93684"/>
                        <a14:foregroundMark x1="31530" y1="96257" x2="31530" y2="96257"/>
                        <a14:foregroundMark x1="78207" y1="22924" x2="78207" y2="22924"/>
                        <a14:foregroundMark x1="64297" y1="13333" x2="64297" y2="13333"/>
                        <a14:foregroundMark x1="34621" y1="7719" x2="34621" y2="7719"/>
                        <a14:foregroundMark x1="46677" y1="6901" x2="46677" y2="6901"/>
                        <a14:foregroundMark x1="32767" y1="3977" x2="32767" y2="3977"/>
                        <a14:foregroundMark x1="34158" y1="3977" x2="34158" y2="3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9552" y="2676906"/>
            <a:ext cx="1071429" cy="1415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550BFD12-92DB-8144-A3B7-B31C294C44FA}"/>
              </a:ext>
            </a:extLst>
          </p:cNvPr>
          <p:cNvSpPr txBox="1"/>
          <p:nvPr/>
        </p:nvSpPr>
        <p:spPr>
          <a:xfrm>
            <a:off x="6342231" y="4543753"/>
            <a:ext cx="42905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ROMA PAPAL  </a:t>
            </a:r>
            <a:br>
              <a:rPr lang="pt-BR" sz="1200" dirty="0"/>
            </a:br>
            <a:r>
              <a:rPr lang="pt-BR" sz="1200" dirty="0"/>
              <a:t>(538 </a:t>
            </a:r>
            <a:r>
              <a:rPr lang="pt-BR" sz="1200" dirty="0" err="1"/>
              <a:t>aC</a:t>
            </a:r>
            <a:r>
              <a:rPr lang="pt-BR" sz="1200" dirty="0"/>
              <a:t>– 1798 </a:t>
            </a:r>
            <a:r>
              <a:rPr lang="pt-BR" sz="1200" dirty="0" err="1"/>
              <a:t>dC</a:t>
            </a:r>
            <a:r>
              <a:rPr lang="pt-BR" sz="1200" dirty="0"/>
              <a:t> - ?)</a:t>
            </a:r>
          </a:p>
        </p:txBody>
      </p:sp>
      <p:pic>
        <p:nvPicPr>
          <p:cNvPr id="22" name="Picture 8" descr="Book of Daniel Book of Revelation Bible Daniel 7 Daniel's final vision,  God, Book of Daniel, Book of Revelation, Bible png | PNGWing">
            <a:extLst>
              <a:ext uri="{FF2B5EF4-FFF2-40B4-BE49-F238E27FC236}">
                <a16:creationId xmlns:a16="http://schemas.microsoft.com/office/drawing/2014/main" id="{B3D8946F-CCF9-F34D-B3D4-132FE4A19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986" b="90000" l="8913" r="90000">
                        <a14:foregroundMark x1="54239" y1="9130" x2="54239" y2="9130"/>
                        <a14:foregroundMark x1="8913" y1="59275" x2="8913" y2="592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5208" y="1986956"/>
            <a:ext cx="2929542" cy="2197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D6AAC8F1-3454-5E40-9FFA-27509CCA0D6D}"/>
              </a:ext>
            </a:extLst>
          </p:cNvPr>
          <p:cNvSpPr txBox="1"/>
          <p:nvPr/>
        </p:nvSpPr>
        <p:spPr>
          <a:xfrm>
            <a:off x="7707616" y="1569801"/>
            <a:ext cx="23982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accent4"/>
                </a:solidFill>
              </a:rPr>
              <a:t>INICIO DO JUÍZO CELESTIAL 1844</a:t>
            </a:r>
          </a:p>
        </p:txBody>
      </p: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1A05D65D-9733-E446-9548-BBE5DDCCE0FA}"/>
              </a:ext>
            </a:extLst>
          </p:cNvPr>
          <p:cNvCxnSpPr>
            <a:stCxn id="23" idx="2"/>
          </p:cNvCxnSpPr>
          <p:nvPr/>
        </p:nvCxnSpPr>
        <p:spPr>
          <a:xfrm>
            <a:off x="8906717" y="1846800"/>
            <a:ext cx="0" cy="2579424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3652D197-F71D-EF49-A469-E11634468EF6}"/>
              </a:ext>
            </a:extLst>
          </p:cNvPr>
          <p:cNvCxnSpPr>
            <a:cxnSpLocks/>
          </p:cNvCxnSpPr>
          <p:nvPr/>
        </p:nvCxnSpPr>
        <p:spPr>
          <a:xfrm>
            <a:off x="1874790" y="4306957"/>
            <a:ext cx="0" cy="25664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7C6ECECE-67FC-F242-BD17-C5EB0DC152ED}"/>
              </a:ext>
            </a:extLst>
          </p:cNvPr>
          <p:cNvCxnSpPr/>
          <p:nvPr/>
        </p:nvCxnSpPr>
        <p:spPr>
          <a:xfrm>
            <a:off x="3430396" y="4287112"/>
            <a:ext cx="0" cy="25664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44666F60-A0BA-2C42-9531-4959BC73F540}"/>
              </a:ext>
            </a:extLst>
          </p:cNvPr>
          <p:cNvCxnSpPr/>
          <p:nvPr/>
        </p:nvCxnSpPr>
        <p:spPr>
          <a:xfrm>
            <a:off x="4927117" y="4306957"/>
            <a:ext cx="0" cy="25664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D3452C27-E26C-FB49-97B7-837697751619}"/>
              </a:ext>
            </a:extLst>
          </p:cNvPr>
          <p:cNvCxnSpPr/>
          <p:nvPr/>
        </p:nvCxnSpPr>
        <p:spPr>
          <a:xfrm>
            <a:off x="6401196" y="4297903"/>
            <a:ext cx="0" cy="25664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27F01E81-DE13-DB44-A8C4-180C0E256D79}"/>
              </a:ext>
            </a:extLst>
          </p:cNvPr>
          <p:cNvSpPr txBox="1"/>
          <p:nvPr/>
        </p:nvSpPr>
        <p:spPr>
          <a:xfrm>
            <a:off x="333514" y="4563671"/>
            <a:ext cx="1761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BABILÔNIA </a:t>
            </a:r>
            <a:br>
              <a:rPr lang="pt-BR" sz="1200" dirty="0"/>
            </a:br>
            <a:r>
              <a:rPr lang="pt-BR" sz="1200" dirty="0"/>
              <a:t>(605-539 </a:t>
            </a:r>
            <a:r>
              <a:rPr lang="pt-BR" sz="1200" dirty="0" err="1"/>
              <a:t>aC</a:t>
            </a:r>
            <a:r>
              <a:rPr lang="pt-BR" sz="1200" dirty="0"/>
              <a:t>)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08FC90E6-9A75-284A-9E12-62708430A1D6}"/>
              </a:ext>
            </a:extLst>
          </p:cNvPr>
          <p:cNvSpPr txBox="1"/>
          <p:nvPr/>
        </p:nvSpPr>
        <p:spPr>
          <a:xfrm>
            <a:off x="9985144" y="4496049"/>
            <a:ext cx="2398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REINO DE  DEUS </a:t>
            </a:r>
            <a:br>
              <a:rPr lang="pt-BR" sz="1200" dirty="0"/>
            </a:br>
            <a:r>
              <a:rPr lang="pt-BR" sz="1200" dirty="0"/>
              <a:t>(eternidade) 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5101D083-729D-CA40-83DA-77B13ED133E5}"/>
              </a:ext>
            </a:extLst>
          </p:cNvPr>
          <p:cNvSpPr txBox="1"/>
          <p:nvPr/>
        </p:nvSpPr>
        <p:spPr>
          <a:xfrm>
            <a:off x="8906717" y="4018935"/>
            <a:ext cx="23982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accent4"/>
                </a:solidFill>
              </a:rPr>
              <a:t>JUÍZO EM ANDAMENTO</a:t>
            </a:r>
          </a:p>
        </p:txBody>
      </p:sp>
      <p:pic>
        <p:nvPicPr>
          <p:cNvPr id="1026" name="Picture 2" descr="Filho De Deus fundo png &amp; imagem png - Jesus Cristo PNG png transparente  grátis">
            <a:extLst>
              <a:ext uri="{FF2B5EF4-FFF2-40B4-BE49-F238E27FC236}">
                <a16:creationId xmlns:a16="http://schemas.microsoft.com/office/drawing/2014/main" id="{E2F32CF8-C4BB-EC4F-B24A-529BB2C62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70813" y="1289991"/>
            <a:ext cx="3302000" cy="27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5" name="Conector Reto 34">
            <a:extLst>
              <a:ext uri="{FF2B5EF4-FFF2-40B4-BE49-F238E27FC236}">
                <a16:creationId xmlns:a16="http://schemas.microsoft.com/office/drawing/2014/main" id="{AF2D2A8E-924C-004B-945A-6CA4433A5C8D}"/>
              </a:ext>
            </a:extLst>
          </p:cNvPr>
          <p:cNvCxnSpPr>
            <a:cxnSpLocks/>
          </p:cNvCxnSpPr>
          <p:nvPr/>
        </p:nvCxnSpPr>
        <p:spPr>
          <a:xfrm>
            <a:off x="10498724" y="4306957"/>
            <a:ext cx="0" cy="1236529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23E08CF5-FE06-4B45-94B1-C46D9D51B7A7}"/>
              </a:ext>
            </a:extLst>
          </p:cNvPr>
          <p:cNvSpPr txBox="1"/>
          <p:nvPr/>
        </p:nvSpPr>
        <p:spPr>
          <a:xfrm>
            <a:off x="9432758" y="5671807"/>
            <a:ext cx="21319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TEMPO ATUAL</a:t>
            </a:r>
            <a:br>
              <a:rPr lang="pt-BR" sz="1200" dirty="0"/>
            </a:br>
            <a:r>
              <a:rPr lang="pt-BR" sz="1200" dirty="0"/>
              <a:t>(2021)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A8C05342-9DDE-E04F-BE2E-CE5391A2222F}"/>
              </a:ext>
            </a:extLst>
          </p:cNvPr>
          <p:cNvSpPr/>
          <p:nvPr/>
        </p:nvSpPr>
        <p:spPr>
          <a:xfrm>
            <a:off x="6484074" y="4391054"/>
            <a:ext cx="4869726" cy="1495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B5358E65-160F-6344-B399-587384467E02}"/>
              </a:ext>
            </a:extLst>
          </p:cNvPr>
          <p:cNvSpPr/>
          <p:nvPr/>
        </p:nvSpPr>
        <p:spPr>
          <a:xfrm>
            <a:off x="8906717" y="4344668"/>
            <a:ext cx="2447083" cy="128321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6616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11 e 12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8E1EAB16-3A19-9D45-AB1A-16BEC48588EB}"/>
              </a:ext>
            </a:extLst>
          </p:cNvPr>
          <p:cNvSpPr/>
          <p:nvPr/>
        </p:nvSpPr>
        <p:spPr>
          <a:xfrm>
            <a:off x="640972" y="1234656"/>
            <a:ext cx="52791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DIVISÃO HISTÓRICA DO CAPITULO 11</a:t>
            </a:r>
          </a:p>
        </p:txBody>
      </p:sp>
      <p:graphicFrame>
        <p:nvGraphicFramePr>
          <p:cNvPr id="21" name="Tabela 6">
            <a:extLst>
              <a:ext uri="{FF2B5EF4-FFF2-40B4-BE49-F238E27FC236}">
                <a16:creationId xmlns:a16="http://schemas.microsoft.com/office/drawing/2014/main" id="{9ADA7236-0185-5B43-A541-A5D534EB47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802193"/>
              </p:ext>
            </p:extLst>
          </p:nvPr>
        </p:nvGraphicFramePr>
        <p:xfrm>
          <a:off x="739587" y="1987307"/>
          <a:ext cx="10614214" cy="400389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30434">
                  <a:extLst>
                    <a:ext uri="{9D8B030D-6E8A-4147-A177-3AD203B41FA5}">
                      <a16:colId xmlns:a16="http://schemas.microsoft.com/office/drawing/2014/main" val="3838886346"/>
                    </a:ext>
                  </a:extLst>
                </a:gridCol>
                <a:gridCol w="9483780">
                  <a:extLst>
                    <a:ext uri="{9D8B030D-6E8A-4147-A177-3AD203B41FA5}">
                      <a16:colId xmlns:a16="http://schemas.microsoft.com/office/drawing/2014/main" val="2056798192"/>
                    </a:ext>
                  </a:extLst>
                </a:gridCol>
              </a:tblGrid>
              <a:tr h="434418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VERSOS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EVENTO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30611021"/>
                  </a:ext>
                </a:extLst>
              </a:tr>
              <a:tr h="594913"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 (1-2)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REIS PERSAS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086538"/>
                  </a:ext>
                </a:extLst>
              </a:tr>
              <a:tr h="594913"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(3)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GRÉCIA – ALEXANDRE O GRANDE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281663"/>
                  </a:ext>
                </a:extLst>
              </a:tr>
              <a:tr h="594913"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(4)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DIVISÃO DO IMPÉRIO GREGO ENTRE OS 4 GENERAIS DE ALEXANDRE (CASSANDRO, LISIMACO, SELEUCO E PTOLOMEU)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582449"/>
                  </a:ext>
                </a:extLst>
              </a:tr>
              <a:tr h="594913"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(5-13)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GUERRAS SIRIAS ENTRE O REINO SELEUCIDA (REI DO NORTE) E O REINO PTOLOMAICO (REI DO SUL)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5341267"/>
                  </a:ext>
                </a:extLst>
              </a:tr>
              <a:tr h="594913"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(14-28)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ROMA PAGÃ (REI DO NORTE)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6255833"/>
                  </a:ext>
                </a:extLst>
              </a:tr>
              <a:tr h="594913"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(31-45)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ROMA PAPAL (REI DO NORTE)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17393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4105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11 e 12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8E1EAB16-3A19-9D45-AB1A-16BEC48588EB}"/>
              </a:ext>
            </a:extLst>
          </p:cNvPr>
          <p:cNvSpPr/>
          <p:nvPr/>
        </p:nvSpPr>
        <p:spPr>
          <a:xfrm>
            <a:off x="640972" y="1234656"/>
            <a:ext cx="8245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CONCEITO BIBLICO GEOGRAFICO DE REI DO NORTE E REI DO SUL</a:t>
            </a:r>
          </a:p>
        </p:txBody>
      </p:sp>
      <p:pic>
        <p:nvPicPr>
          <p:cNvPr id="1026" name="Picture 2" descr="Global Time Machine: Scientific Advances in the Hellenistic Age">
            <a:extLst>
              <a:ext uri="{FF2B5EF4-FFF2-40B4-BE49-F238E27FC236}">
                <a16:creationId xmlns:a16="http://schemas.microsoft.com/office/drawing/2014/main" id="{6408DCE6-1789-2A47-B448-3B9BFF42B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220" y="1738561"/>
            <a:ext cx="6898648" cy="4465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D5DFAF93-330D-6945-B3F7-0E96DB02ED9A}"/>
              </a:ext>
            </a:extLst>
          </p:cNvPr>
          <p:cNvSpPr/>
          <p:nvPr/>
        </p:nvSpPr>
        <p:spPr>
          <a:xfrm>
            <a:off x="2818151" y="3911358"/>
            <a:ext cx="239842" cy="34584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E80A6B4-2753-F543-8C6D-1A54D780E98A}"/>
              </a:ext>
            </a:extLst>
          </p:cNvPr>
          <p:cNvSpPr txBox="1"/>
          <p:nvPr/>
        </p:nvSpPr>
        <p:spPr>
          <a:xfrm>
            <a:off x="8533462" y="3786483"/>
            <a:ext cx="1183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PALESTINA</a:t>
            </a:r>
          </a:p>
        </p:txBody>
      </p:sp>
      <p:cxnSp>
        <p:nvCxnSpPr>
          <p:cNvPr id="9" name="Conector em Curva 8">
            <a:extLst>
              <a:ext uri="{FF2B5EF4-FFF2-40B4-BE49-F238E27FC236}">
                <a16:creationId xmlns:a16="http://schemas.microsoft.com/office/drawing/2014/main" id="{9EF7B8E1-AB00-2649-8A8A-133907E93F4E}"/>
              </a:ext>
            </a:extLst>
          </p:cNvPr>
          <p:cNvCxnSpPr>
            <a:endCxn id="7" idx="1"/>
          </p:cNvCxnSpPr>
          <p:nvPr/>
        </p:nvCxnSpPr>
        <p:spPr>
          <a:xfrm flipV="1">
            <a:off x="3057993" y="3971149"/>
            <a:ext cx="5475469" cy="113133"/>
          </a:xfrm>
          <a:prstGeom prst="curvedConnector3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FD86E10-B7BA-2F4D-95EF-94940B1BF82C}"/>
              </a:ext>
            </a:extLst>
          </p:cNvPr>
          <p:cNvSpPr txBox="1"/>
          <p:nvPr/>
        </p:nvSpPr>
        <p:spPr>
          <a:xfrm>
            <a:off x="8533462" y="2921376"/>
            <a:ext cx="1528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REI DO NORTE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1B56C61-F39A-7449-95B9-A95ECF292228}"/>
              </a:ext>
            </a:extLst>
          </p:cNvPr>
          <p:cNvSpPr txBox="1"/>
          <p:nvPr/>
        </p:nvSpPr>
        <p:spPr>
          <a:xfrm>
            <a:off x="8533462" y="4466924"/>
            <a:ext cx="1231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REI DO SUL</a:t>
            </a:r>
          </a:p>
        </p:txBody>
      </p:sp>
      <p:cxnSp>
        <p:nvCxnSpPr>
          <p:cNvPr id="13" name="Conector em Curva 12">
            <a:extLst>
              <a:ext uri="{FF2B5EF4-FFF2-40B4-BE49-F238E27FC236}">
                <a16:creationId xmlns:a16="http://schemas.microsoft.com/office/drawing/2014/main" id="{DA4BE9DB-BE7C-2741-95A7-2786EF74C9F1}"/>
              </a:ext>
            </a:extLst>
          </p:cNvPr>
          <p:cNvCxnSpPr>
            <a:endCxn id="12" idx="1"/>
          </p:cNvCxnSpPr>
          <p:nvPr/>
        </p:nvCxnSpPr>
        <p:spPr>
          <a:xfrm flipV="1">
            <a:off x="3520807" y="3106042"/>
            <a:ext cx="5012655" cy="431637"/>
          </a:xfrm>
          <a:prstGeom prst="curvedConnector3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Conector em Curva 15">
            <a:extLst>
              <a:ext uri="{FF2B5EF4-FFF2-40B4-BE49-F238E27FC236}">
                <a16:creationId xmlns:a16="http://schemas.microsoft.com/office/drawing/2014/main" id="{BDCBF74B-1C1E-7B4A-82D5-3382AEC1D2E9}"/>
              </a:ext>
            </a:extLst>
          </p:cNvPr>
          <p:cNvCxnSpPr>
            <a:endCxn id="14" idx="1"/>
          </p:cNvCxnSpPr>
          <p:nvPr/>
        </p:nvCxnSpPr>
        <p:spPr>
          <a:xfrm flipV="1">
            <a:off x="2338466" y="4651590"/>
            <a:ext cx="6194996" cy="184666"/>
          </a:xfrm>
          <a:prstGeom prst="curvedConnector3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3430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11 e 12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8E1EAB16-3A19-9D45-AB1A-16BEC48588EB}"/>
              </a:ext>
            </a:extLst>
          </p:cNvPr>
          <p:cNvSpPr/>
          <p:nvPr/>
        </p:nvSpPr>
        <p:spPr>
          <a:xfrm>
            <a:off x="640972" y="1234656"/>
            <a:ext cx="8245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CONCEITO BIBLICO ESPIRITUAL DE REI DO NORTE E REI DO SUL</a:t>
            </a: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E9886589-2B40-144C-8635-62CE27E65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466" y="2340818"/>
            <a:ext cx="10353067" cy="3261337"/>
          </a:xfrm>
        </p:spPr>
        <p:txBody>
          <a:bodyPr anchor="ctr">
            <a:normAutofit/>
          </a:bodyPr>
          <a:lstStyle/>
          <a:p>
            <a:r>
              <a:rPr lang="pt-BR" sz="2000" dirty="0">
                <a:latin typeface="Corbel" panose="020B0503020204020204" pitchFamily="34" charset="0"/>
              </a:rPr>
              <a:t>O Norte é a representação bíblica do mal, que usurpa a Deus </a:t>
            </a:r>
            <a:r>
              <a:rPr lang="pt-BR" sz="2000" dirty="0">
                <a:solidFill>
                  <a:schemeClr val="accent4"/>
                </a:solidFill>
                <a:latin typeface="Corbel" panose="020B0503020204020204" pitchFamily="34" charset="0"/>
              </a:rPr>
              <a:t>(</a:t>
            </a:r>
            <a:r>
              <a:rPr lang="pt-BR" sz="2000" dirty="0" err="1">
                <a:solidFill>
                  <a:schemeClr val="accent4"/>
                </a:solidFill>
                <a:latin typeface="Corbel" panose="020B0503020204020204" pitchFamily="34" charset="0"/>
              </a:rPr>
              <a:t>Is</a:t>
            </a:r>
            <a:r>
              <a:rPr lang="pt-BR" sz="2000" dirty="0">
                <a:solidFill>
                  <a:schemeClr val="accent4"/>
                </a:solidFill>
                <a:latin typeface="Corbel" panose="020B0503020204020204" pitchFamily="34" charset="0"/>
              </a:rPr>
              <a:t>. 14.31; Jr 1.14)</a:t>
            </a:r>
            <a:r>
              <a:rPr lang="pt-BR" sz="2000" dirty="0">
                <a:latin typeface="Corbel" panose="020B0503020204020204" pitchFamily="34" charset="0"/>
              </a:rPr>
              <a:t>;</a:t>
            </a:r>
          </a:p>
          <a:p>
            <a:r>
              <a:rPr lang="pt-BR" sz="2000" dirty="0">
                <a:latin typeface="Corbel" panose="020B0503020204020204" pitchFamily="34" charset="0"/>
              </a:rPr>
              <a:t>Essa linguagem tem sua origem na ameaça representa pelo exércitos babilônicos, que subiram sobre a Crescente Fértil e desceram do norte. Babilônia a grande usurpadora, rapidamente foi assimilada na imagem do norte;</a:t>
            </a:r>
          </a:p>
          <a:p>
            <a:r>
              <a:rPr lang="pt-BR" sz="2000" dirty="0">
                <a:latin typeface="Corbel" panose="020B0503020204020204" pitchFamily="34" charset="0"/>
              </a:rPr>
              <a:t>A ligação  entre Babilônia e o norte encontra confirmação adicional na literatura do antigo Oriente Médio, Baal residia no norte, portanto Babilônia ou Ball carregam implicações religiosas de usurpação da posição de Deus;</a:t>
            </a:r>
          </a:p>
          <a:p>
            <a:r>
              <a:rPr lang="pt-BR" sz="2000" dirty="0">
                <a:latin typeface="Corbel" panose="020B0503020204020204" pitchFamily="34" charset="0"/>
              </a:rPr>
              <a:t>Isaías fala sobre o rei de Babilônia com essa </a:t>
            </a:r>
            <a:r>
              <a:rPr lang="pt-BR" sz="2000" dirty="0" err="1">
                <a:latin typeface="Corbel" panose="020B0503020204020204" pitchFamily="34" charset="0"/>
              </a:rPr>
              <a:t>idéia</a:t>
            </a:r>
            <a:r>
              <a:rPr lang="pt-BR" sz="2000" dirty="0">
                <a:latin typeface="Corbel" panose="020B0503020204020204" pitchFamily="34" charset="0"/>
              </a:rPr>
              <a:t> em mente </a:t>
            </a:r>
            <a:r>
              <a:rPr lang="pt-BR" sz="2000" dirty="0">
                <a:solidFill>
                  <a:schemeClr val="accent4"/>
                </a:solidFill>
                <a:latin typeface="Corbel" panose="020B0503020204020204" pitchFamily="34" charset="0"/>
              </a:rPr>
              <a:t>(</a:t>
            </a:r>
            <a:r>
              <a:rPr lang="pt-BR" sz="2000" dirty="0" err="1">
                <a:solidFill>
                  <a:schemeClr val="accent4"/>
                </a:solidFill>
                <a:latin typeface="Corbel" panose="020B0503020204020204" pitchFamily="34" charset="0"/>
              </a:rPr>
              <a:t>Is</a:t>
            </a:r>
            <a:r>
              <a:rPr lang="pt-BR" sz="2000" dirty="0">
                <a:solidFill>
                  <a:schemeClr val="accent4"/>
                </a:solidFill>
                <a:latin typeface="Corbel" panose="020B0503020204020204" pitchFamily="34" charset="0"/>
              </a:rPr>
              <a:t> 14.13,13)</a:t>
            </a:r>
            <a:r>
              <a:rPr lang="pt-BR" sz="2000" dirty="0">
                <a:latin typeface="Corbel" panose="020B0503020204020204" pitchFamily="34" charset="0"/>
              </a:rPr>
              <a:t>.</a:t>
            </a:r>
          </a:p>
          <a:p>
            <a:endParaRPr lang="pt-BR" sz="2400" dirty="0">
              <a:latin typeface="Corbel" panose="020B0503020204020204" pitchFamily="34" charset="0"/>
            </a:endParaRPr>
          </a:p>
          <a:p>
            <a:pPr lvl="1"/>
            <a:endParaRPr lang="pt-BR" sz="200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37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11 e 12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8E1EAB16-3A19-9D45-AB1A-16BEC48588EB}"/>
              </a:ext>
            </a:extLst>
          </p:cNvPr>
          <p:cNvSpPr/>
          <p:nvPr/>
        </p:nvSpPr>
        <p:spPr>
          <a:xfrm>
            <a:off x="640972" y="1234656"/>
            <a:ext cx="8245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CONCEITO BIBLICO ESPIRITUAL DE REI DO NORTE E REI DO SUL</a:t>
            </a: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E9886589-2B40-144C-8635-62CE27E65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466" y="2340818"/>
            <a:ext cx="10353067" cy="3261337"/>
          </a:xfrm>
        </p:spPr>
        <p:txBody>
          <a:bodyPr anchor="ctr">
            <a:normAutofit/>
          </a:bodyPr>
          <a:lstStyle/>
          <a:p>
            <a:r>
              <a:rPr lang="pt-BR" sz="2000" dirty="0">
                <a:latin typeface="Corbel" panose="020B0503020204020204" pitchFamily="34" charset="0"/>
              </a:rPr>
              <a:t>O sul na Bíblia simboliza o poder humano sem Deus;</a:t>
            </a:r>
          </a:p>
          <a:p>
            <a:r>
              <a:rPr lang="pt-BR" sz="2000" dirty="0">
                <a:latin typeface="Corbel" panose="020B0503020204020204" pitchFamily="34" charset="0"/>
              </a:rPr>
              <a:t>O sul simboliza o Egito, especialmente faraó em sua rejeição orgulhosa de Deus </a:t>
            </a:r>
            <a:r>
              <a:rPr lang="pt-BR" sz="2000" dirty="0">
                <a:solidFill>
                  <a:schemeClr val="accent4"/>
                </a:solidFill>
                <a:latin typeface="Corbel" panose="020B0503020204020204" pitchFamily="34" charset="0"/>
              </a:rPr>
              <a:t>(</a:t>
            </a:r>
            <a:r>
              <a:rPr lang="pt-BR" sz="2000" dirty="0" err="1">
                <a:solidFill>
                  <a:schemeClr val="accent4"/>
                </a:solidFill>
                <a:latin typeface="Corbel" panose="020B0503020204020204" pitchFamily="34" charset="0"/>
              </a:rPr>
              <a:t>Ex</a:t>
            </a:r>
            <a:r>
              <a:rPr lang="pt-BR" sz="2000" dirty="0">
                <a:solidFill>
                  <a:schemeClr val="accent4"/>
                </a:solidFill>
                <a:latin typeface="Corbel" panose="020B0503020204020204" pitchFamily="34" charset="0"/>
              </a:rPr>
              <a:t> 5.2)</a:t>
            </a:r>
            <a:r>
              <a:rPr lang="pt-BR" sz="2000" dirty="0">
                <a:latin typeface="Corbel" panose="020B0503020204020204" pitchFamily="34" charset="0"/>
              </a:rPr>
              <a:t>;</a:t>
            </a:r>
          </a:p>
          <a:p>
            <a:r>
              <a:rPr lang="pt-BR" sz="2000" dirty="0">
                <a:latin typeface="Corbel" panose="020B0503020204020204" pitchFamily="34" charset="0"/>
              </a:rPr>
              <a:t>Os profetas entendiam que fazer aliança com o Egito significava deslocar a fé em Deus para a humanidade – a fé na humanidade substituindo a fé em Deus </a:t>
            </a:r>
            <a:r>
              <a:rPr lang="pt-BR" sz="2000" dirty="0">
                <a:solidFill>
                  <a:schemeClr val="accent4"/>
                </a:solidFill>
                <a:latin typeface="Corbel" panose="020B0503020204020204" pitchFamily="34" charset="0"/>
              </a:rPr>
              <a:t>(</a:t>
            </a:r>
            <a:r>
              <a:rPr lang="pt-BR" sz="2000" dirty="0" err="1">
                <a:solidFill>
                  <a:schemeClr val="accent4"/>
                </a:solidFill>
                <a:latin typeface="Corbel" panose="020B0503020204020204" pitchFamily="34" charset="0"/>
              </a:rPr>
              <a:t>Is</a:t>
            </a:r>
            <a:r>
              <a:rPr lang="pt-BR" sz="2000" dirty="0">
                <a:solidFill>
                  <a:schemeClr val="accent4"/>
                </a:solidFill>
                <a:latin typeface="Corbel" panose="020B0503020204020204" pitchFamily="34" charset="0"/>
              </a:rPr>
              <a:t> 31.1-3)</a:t>
            </a:r>
            <a:r>
              <a:rPr lang="pt-BR" sz="2000" dirty="0">
                <a:latin typeface="Corbel" panose="020B0503020204020204" pitchFamily="34" charset="0"/>
              </a:rPr>
              <a:t>;</a:t>
            </a:r>
          </a:p>
          <a:p>
            <a:endParaRPr lang="pt-BR" sz="2400" dirty="0">
              <a:latin typeface="Corbel" panose="020B0503020204020204" pitchFamily="34" charset="0"/>
            </a:endParaRPr>
          </a:p>
          <a:p>
            <a:pPr lvl="1"/>
            <a:endParaRPr lang="pt-BR" sz="200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803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11 e 12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8E1EAB16-3A19-9D45-AB1A-16BEC48588EB}"/>
              </a:ext>
            </a:extLst>
          </p:cNvPr>
          <p:cNvSpPr/>
          <p:nvPr/>
        </p:nvSpPr>
        <p:spPr>
          <a:xfrm>
            <a:off x="640972" y="1234656"/>
            <a:ext cx="8245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MERISMA E AS DUAS INTERPRETAÇÕES CORRENTES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1C950B0-A928-B84D-BEA9-43832FB6370A}"/>
              </a:ext>
            </a:extLst>
          </p:cNvPr>
          <p:cNvSpPr txBox="1"/>
          <p:nvPr/>
        </p:nvSpPr>
        <p:spPr>
          <a:xfrm>
            <a:off x="640972" y="1858780"/>
            <a:ext cx="98371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accent4"/>
                </a:solidFill>
              </a:rPr>
              <a:t>Merisma</a:t>
            </a:r>
            <a:r>
              <a:rPr lang="pt-BR" dirty="0"/>
              <a:t> – </a:t>
            </a:r>
            <a:r>
              <a:rPr lang="pt-BR" dirty="0">
                <a:solidFill>
                  <a:schemeClr val="accent2"/>
                </a:solidFill>
              </a:rPr>
              <a:t>utilização de dois contrastes para formar um pensamento reproduzindo o todo</a:t>
            </a:r>
            <a:r>
              <a:rPr lang="pt-BR" dirty="0"/>
              <a:t>. Técnica utilizada na biologia, mas principalmente no </a:t>
            </a:r>
            <a:r>
              <a:rPr lang="pt-BR" u="sng" dirty="0"/>
              <a:t>âmbito jurídico</a:t>
            </a:r>
            <a:r>
              <a:rPr lang="pt-BR" dirty="0"/>
              <a:t>.</a:t>
            </a:r>
          </a:p>
          <a:p>
            <a:endParaRPr lang="pt-BR" dirty="0"/>
          </a:p>
          <a:p>
            <a:r>
              <a:rPr lang="pt-BR" dirty="0"/>
              <a:t>Ex.</a:t>
            </a:r>
            <a:br>
              <a:rPr lang="pt-BR" dirty="0"/>
            </a:br>
            <a:r>
              <a:rPr lang="pt-BR" dirty="0" err="1">
                <a:solidFill>
                  <a:schemeClr val="accent4"/>
                </a:solidFill>
              </a:rPr>
              <a:t>Gn</a:t>
            </a:r>
            <a:r>
              <a:rPr lang="pt-BR" dirty="0">
                <a:solidFill>
                  <a:schemeClr val="accent4"/>
                </a:solidFill>
              </a:rPr>
              <a:t> 1.1</a:t>
            </a:r>
            <a:r>
              <a:rPr lang="pt-BR" dirty="0"/>
              <a:t> – No princípio criou Deus os </a:t>
            </a:r>
            <a:r>
              <a:rPr lang="pt-BR" u="sng" dirty="0"/>
              <a:t>céus e a terra</a:t>
            </a:r>
            <a:r>
              <a:rPr lang="pt-BR" dirty="0"/>
              <a:t>. </a:t>
            </a:r>
            <a:r>
              <a:rPr lang="pt-BR" dirty="0">
                <a:solidFill>
                  <a:schemeClr val="accent4"/>
                </a:solidFill>
              </a:rPr>
              <a:t>(</a:t>
            </a:r>
            <a:r>
              <a:rPr lang="pt-BR" dirty="0" err="1">
                <a:solidFill>
                  <a:schemeClr val="accent4"/>
                </a:solidFill>
              </a:rPr>
              <a:t>Sl</a:t>
            </a:r>
            <a:r>
              <a:rPr lang="pt-BR" dirty="0">
                <a:solidFill>
                  <a:schemeClr val="accent4"/>
                </a:solidFill>
              </a:rPr>
              <a:t> 89.12;  </a:t>
            </a:r>
            <a:r>
              <a:rPr lang="pt-BR" dirty="0" err="1">
                <a:solidFill>
                  <a:schemeClr val="accent4"/>
                </a:solidFill>
              </a:rPr>
              <a:t>Ez</a:t>
            </a:r>
            <a:r>
              <a:rPr lang="pt-BR" dirty="0">
                <a:solidFill>
                  <a:schemeClr val="accent4"/>
                </a:solidFill>
              </a:rPr>
              <a:t> 21.3-4)</a:t>
            </a:r>
            <a:r>
              <a:rPr lang="pt-BR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693798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11 e 12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8E1EAB16-3A19-9D45-AB1A-16BEC48588EB}"/>
              </a:ext>
            </a:extLst>
          </p:cNvPr>
          <p:cNvSpPr/>
          <p:nvPr/>
        </p:nvSpPr>
        <p:spPr>
          <a:xfrm>
            <a:off x="640972" y="1234656"/>
            <a:ext cx="8245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MERISMA E AS DUAS INTERPRETAÇÕES CORRENTES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1C950B0-A928-B84D-BEA9-43832FB6370A}"/>
              </a:ext>
            </a:extLst>
          </p:cNvPr>
          <p:cNvSpPr txBox="1"/>
          <p:nvPr/>
        </p:nvSpPr>
        <p:spPr>
          <a:xfrm>
            <a:off x="640972" y="1858780"/>
            <a:ext cx="98371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Tanto a estrutura literária do texto quanto o simbolismo da referência Norte-Sul pressupõe um conflito de natureza espiritual – </a:t>
            </a:r>
            <a:r>
              <a:rPr lang="pt-BR" dirty="0">
                <a:solidFill>
                  <a:schemeClr val="accent4"/>
                </a:solidFill>
              </a:rPr>
              <a:t>os capítulos 8, 9 e 10 já nos prepara para isso</a:t>
            </a:r>
            <a:r>
              <a:rPr lang="pt-BR" dirty="0"/>
              <a:t>.</a:t>
            </a:r>
          </a:p>
          <a:p>
            <a:endParaRPr lang="pt-BR" dirty="0"/>
          </a:p>
          <a:p>
            <a:r>
              <a:rPr lang="pt-BR" dirty="0"/>
              <a:t>A partir do versículo 5, a narração se desenvolve em seis seções. As três primeiras (A </a:t>
            </a:r>
            <a:r>
              <a:rPr lang="pt-BR" dirty="0" err="1"/>
              <a:t>B</a:t>
            </a:r>
            <a:r>
              <a:rPr lang="pt-BR" dirty="0"/>
              <a:t> C), são simétricas as três últimas (A’ </a:t>
            </a:r>
            <a:r>
              <a:rPr lang="pt-BR" dirty="0" err="1"/>
              <a:t>B</a:t>
            </a:r>
            <a:r>
              <a:rPr lang="pt-BR" dirty="0"/>
              <a:t>’ C’). As duas partes refletem uma à outra tematicamente e linguisticamente. Além disso, os ataques dos dois poderes se alternam.</a:t>
            </a:r>
          </a:p>
        </p:txBody>
      </p:sp>
      <p:graphicFrame>
        <p:nvGraphicFramePr>
          <p:cNvPr id="8" name="Tabela 8">
            <a:extLst>
              <a:ext uri="{FF2B5EF4-FFF2-40B4-BE49-F238E27FC236}">
                <a16:creationId xmlns:a16="http://schemas.microsoft.com/office/drawing/2014/main" id="{8E0CD8DB-2EF3-7F4C-AEC9-A439A70B67AF}"/>
              </a:ext>
            </a:extLst>
          </p:cNvPr>
          <p:cNvGraphicFramePr>
            <a:graphicFrameLocks noGrp="1"/>
          </p:cNvGraphicFramePr>
          <p:nvPr/>
        </p:nvGraphicFramePr>
        <p:xfrm>
          <a:off x="2080890" y="3878868"/>
          <a:ext cx="8128000" cy="1112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20506422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117366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A – SUL (5-8)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A’ – NORTE (13-25ª)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106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err="1"/>
                        <a:t>B</a:t>
                      </a:r>
                      <a:r>
                        <a:rPr lang="pt-BR" dirty="0"/>
                        <a:t> – NORTE (9-10)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B</a:t>
                      </a:r>
                      <a:r>
                        <a:rPr lang="pt-BR" dirty="0"/>
                        <a:t>’- SUL (25b– 7)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09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C – SUL (11-12)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C’ – NORTE (28-39)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832755"/>
                  </a:ext>
                </a:extLst>
              </a:tr>
            </a:tbl>
          </a:graphicData>
        </a:graphic>
      </p:graphicFrame>
      <p:sp>
        <p:nvSpPr>
          <p:cNvPr id="10" name="CaixaDeTexto 9">
            <a:extLst>
              <a:ext uri="{FF2B5EF4-FFF2-40B4-BE49-F238E27FC236}">
                <a16:creationId xmlns:a16="http://schemas.microsoft.com/office/drawing/2014/main" id="{92D71C31-BE27-6340-A964-13992B45FBD4}"/>
              </a:ext>
            </a:extLst>
          </p:cNvPr>
          <p:cNvSpPr txBox="1"/>
          <p:nvPr/>
        </p:nvSpPr>
        <p:spPr>
          <a:xfrm>
            <a:off x="640972" y="5257150"/>
            <a:ext cx="98371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 simetria e a estrutura dessas passagens nos previnem contra uma interpretação estritamente literal e histórica. Essa técnica sugere algo mais e além do que o evento em si. </a:t>
            </a:r>
            <a:r>
              <a:rPr lang="pt-BR" dirty="0">
                <a:solidFill>
                  <a:schemeClr val="accent4"/>
                </a:solidFill>
              </a:rPr>
              <a:t>As alusões ao Norte e ao Sul tornam-se abstratas e metafóricas.</a:t>
            </a:r>
          </a:p>
        </p:txBody>
      </p:sp>
    </p:spTree>
    <p:extLst>
      <p:ext uri="{BB962C8B-B14F-4D97-AF65-F5344CB8AC3E}">
        <p14:creationId xmlns:p14="http://schemas.microsoft.com/office/powerpoint/2010/main" val="42764877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11 e 12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8E1EAB16-3A19-9D45-AB1A-16BEC48588EB}"/>
              </a:ext>
            </a:extLst>
          </p:cNvPr>
          <p:cNvSpPr/>
          <p:nvPr/>
        </p:nvSpPr>
        <p:spPr>
          <a:xfrm>
            <a:off x="640972" y="1234656"/>
            <a:ext cx="8245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MERISMA E AS DUAS INTERPRETAÇÕES CORRENTES</a:t>
            </a:r>
          </a:p>
        </p:txBody>
      </p:sp>
      <p:graphicFrame>
        <p:nvGraphicFramePr>
          <p:cNvPr id="3" name="Tabela 6">
            <a:extLst>
              <a:ext uri="{FF2B5EF4-FFF2-40B4-BE49-F238E27FC236}">
                <a16:creationId xmlns:a16="http://schemas.microsoft.com/office/drawing/2014/main" id="{8E6FD829-F5F8-C34B-A84C-53B3378B2C7B}"/>
              </a:ext>
            </a:extLst>
          </p:cNvPr>
          <p:cNvGraphicFramePr>
            <a:graphicFrameLocks noGrp="1"/>
          </p:cNvGraphicFramePr>
          <p:nvPr/>
        </p:nvGraphicFramePr>
        <p:xfrm>
          <a:off x="1963711" y="1987307"/>
          <a:ext cx="7796782" cy="375615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898391">
                  <a:extLst>
                    <a:ext uri="{9D8B030D-6E8A-4147-A177-3AD203B41FA5}">
                      <a16:colId xmlns:a16="http://schemas.microsoft.com/office/drawing/2014/main" val="405106306"/>
                    </a:ext>
                  </a:extLst>
                </a:gridCol>
                <a:gridCol w="3898391">
                  <a:extLst>
                    <a:ext uri="{9D8B030D-6E8A-4147-A177-3AD203B41FA5}">
                      <a16:colId xmlns:a16="http://schemas.microsoft.com/office/drawing/2014/main" val="2177146779"/>
                    </a:ext>
                  </a:extLst>
                </a:gridCol>
              </a:tblGrid>
              <a:tr h="482958">
                <a:tc>
                  <a:txBody>
                    <a:bodyPr/>
                    <a:lstStyle/>
                    <a:p>
                      <a:r>
                        <a:rPr lang="pt-BR" dirty="0"/>
                        <a:t>A Sul (5- 8)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A’ Norte (13-25ª)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4661878"/>
                  </a:ext>
                </a:extLst>
              </a:tr>
              <a:tr h="482958">
                <a:tc>
                  <a:txBody>
                    <a:bodyPr/>
                    <a:lstStyle/>
                    <a:p>
                      <a:r>
                        <a:rPr lang="pt-BR" dirty="0"/>
                        <a:t>Com grande poder v.5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Com um grande exército e muito equipamento v. 13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41281244"/>
                  </a:ext>
                </a:extLst>
              </a:tr>
              <a:tr h="833598">
                <a:tc>
                  <a:txBody>
                    <a:bodyPr/>
                    <a:lstStyle/>
                    <a:p>
                      <a:r>
                        <a:rPr lang="pt-BR" dirty="0"/>
                        <a:t>Acordos entre o sul e norte (iniciados pelo Sul) v.6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Acordos entre o norte e o sul (iniciados pelo Norte) v.17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1796879"/>
                  </a:ext>
                </a:extLst>
              </a:tr>
              <a:tr h="482958">
                <a:tc>
                  <a:txBody>
                    <a:bodyPr/>
                    <a:lstStyle/>
                    <a:p>
                      <a:r>
                        <a:rPr lang="pt-BR" dirty="0"/>
                        <a:t>O acordo fracassa v.6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O acordo fracassa v.17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951414"/>
                  </a:ext>
                </a:extLst>
              </a:tr>
              <a:tr h="482958">
                <a:tc>
                  <a:txBody>
                    <a:bodyPr/>
                    <a:lstStyle/>
                    <a:p>
                      <a:r>
                        <a:rPr lang="pt-BR" dirty="0"/>
                        <a:t>Uma filha é dada v.6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Uma filha é dada v.17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7948886"/>
                  </a:ext>
                </a:extLst>
              </a:tr>
              <a:tr h="833598">
                <a:tc>
                  <a:txBody>
                    <a:bodyPr/>
                    <a:lstStyle/>
                    <a:p>
                      <a:r>
                        <a:rPr lang="pt-BR" dirty="0"/>
                        <a:t>Irá se levantar em seu lugar e entrará em sua fortaleza v.7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Levantar-se-á em seu lugar, voltará à fortaleza v.18-25a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81209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75090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11 e 12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8E1EAB16-3A19-9D45-AB1A-16BEC48588EB}"/>
              </a:ext>
            </a:extLst>
          </p:cNvPr>
          <p:cNvSpPr/>
          <p:nvPr/>
        </p:nvSpPr>
        <p:spPr>
          <a:xfrm>
            <a:off x="640972" y="1234656"/>
            <a:ext cx="8245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MERISMA E AS DUAS INTERPRETAÇÕES CORRENTES</a:t>
            </a:r>
          </a:p>
        </p:txBody>
      </p:sp>
      <p:graphicFrame>
        <p:nvGraphicFramePr>
          <p:cNvPr id="3" name="Tabela 6">
            <a:extLst>
              <a:ext uri="{FF2B5EF4-FFF2-40B4-BE49-F238E27FC236}">
                <a16:creationId xmlns:a16="http://schemas.microsoft.com/office/drawing/2014/main" id="{8E6FD829-F5F8-C34B-A84C-53B3378B2C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170131"/>
              </p:ext>
            </p:extLst>
          </p:nvPr>
        </p:nvGraphicFramePr>
        <p:xfrm>
          <a:off x="2080890" y="2541943"/>
          <a:ext cx="7796782" cy="252039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898391">
                  <a:extLst>
                    <a:ext uri="{9D8B030D-6E8A-4147-A177-3AD203B41FA5}">
                      <a16:colId xmlns:a16="http://schemas.microsoft.com/office/drawing/2014/main" val="405106306"/>
                    </a:ext>
                  </a:extLst>
                </a:gridCol>
                <a:gridCol w="3898391">
                  <a:extLst>
                    <a:ext uri="{9D8B030D-6E8A-4147-A177-3AD203B41FA5}">
                      <a16:colId xmlns:a16="http://schemas.microsoft.com/office/drawing/2014/main" val="2177146779"/>
                    </a:ext>
                  </a:extLst>
                </a:gridCol>
              </a:tblGrid>
              <a:tr h="482958">
                <a:tc>
                  <a:txBody>
                    <a:bodyPr/>
                    <a:lstStyle/>
                    <a:p>
                      <a:r>
                        <a:rPr lang="pt-BR" dirty="0" err="1"/>
                        <a:t>B</a:t>
                      </a:r>
                      <a:r>
                        <a:rPr lang="pt-BR" dirty="0"/>
                        <a:t> Norte (9- 10)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B</a:t>
                      </a:r>
                      <a:r>
                        <a:rPr lang="pt-BR" dirty="0"/>
                        <a:t>’ Sul (25b-27)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4661878"/>
                  </a:ext>
                </a:extLst>
              </a:tr>
              <a:tr h="482958">
                <a:tc>
                  <a:txBody>
                    <a:bodyPr/>
                    <a:lstStyle/>
                    <a:p>
                      <a:r>
                        <a:rPr lang="pt-BR" dirty="0"/>
                        <a:t>Um grande exército v.9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Um grande exército v. 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41281244"/>
                  </a:ext>
                </a:extLst>
              </a:tr>
              <a:tr h="833598">
                <a:tc>
                  <a:txBody>
                    <a:bodyPr/>
                    <a:lstStyle/>
                    <a:p>
                      <a:r>
                        <a:rPr lang="pt-BR" dirty="0"/>
                        <a:t>Os filhos do rei do Norte prepararão uma guerra contra o domínio do rei do Sul v.10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Ele despertará sua força contra o rei do Norte v.25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1796879"/>
                  </a:ext>
                </a:extLst>
              </a:tr>
              <a:tr h="482958">
                <a:tc>
                  <a:txBody>
                    <a:bodyPr/>
                    <a:lstStyle/>
                    <a:p>
                      <a:r>
                        <a:rPr lang="pt-BR" dirty="0"/>
                        <a:t>Varre como uma inundação v.10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O exército varre como uma inundação v.26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951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1557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11 e 12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8E1EAB16-3A19-9D45-AB1A-16BEC48588EB}"/>
              </a:ext>
            </a:extLst>
          </p:cNvPr>
          <p:cNvSpPr/>
          <p:nvPr/>
        </p:nvSpPr>
        <p:spPr>
          <a:xfrm>
            <a:off x="640972" y="1234656"/>
            <a:ext cx="8245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MERISMA E AS DUAS INTERPRETAÇÕES CORRENTES</a:t>
            </a:r>
          </a:p>
        </p:txBody>
      </p:sp>
      <p:graphicFrame>
        <p:nvGraphicFramePr>
          <p:cNvPr id="3" name="Tabela 6">
            <a:extLst>
              <a:ext uri="{FF2B5EF4-FFF2-40B4-BE49-F238E27FC236}">
                <a16:creationId xmlns:a16="http://schemas.microsoft.com/office/drawing/2014/main" id="{8E6FD829-F5F8-C34B-A84C-53B3378B2C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4194712"/>
              </p:ext>
            </p:extLst>
          </p:nvPr>
        </p:nvGraphicFramePr>
        <p:xfrm>
          <a:off x="2080890" y="2541943"/>
          <a:ext cx="7796782" cy="195663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898391">
                  <a:extLst>
                    <a:ext uri="{9D8B030D-6E8A-4147-A177-3AD203B41FA5}">
                      <a16:colId xmlns:a16="http://schemas.microsoft.com/office/drawing/2014/main" val="405106306"/>
                    </a:ext>
                  </a:extLst>
                </a:gridCol>
                <a:gridCol w="3898391">
                  <a:extLst>
                    <a:ext uri="{9D8B030D-6E8A-4147-A177-3AD203B41FA5}">
                      <a16:colId xmlns:a16="http://schemas.microsoft.com/office/drawing/2014/main" val="2177146779"/>
                    </a:ext>
                  </a:extLst>
                </a:gridCol>
              </a:tblGrid>
              <a:tr h="482958">
                <a:tc>
                  <a:txBody>
                    <a:bodyPr/>
                    <a:lstStyle/>
                    <a:p>
                      <a:r>
                        <a:rPr lang="pt-BR" dirty="0"/>
                        <a:t>C Sul (11- 12)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C’ Norte (28-39)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4661878"/>
                  </a:ext>
                </a:extLst>
              </a:tr>
              <a:tr h="482958">
                <a:tc>
                  <a:txBody>
                    <a:bodyPr/>
                    <a:lstStyle/>
                    <a:p>
                      <a:r>
                        <a:rPr lang="pt-BR" dirty="0"/>
                        <a:t>[o coração do] rei se encherá de orgulho v.12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Mas seu coração se levantará v. 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41281244"/>
                  </a:ext>
                </a:extLst>
              </a:tr>
              <a:tr h="833598">
                <a:tc>
                  <a:txBody>
                    <a:bodyPr/>
                    <a:lstStyle/>
                    <a:p>
                      <a:r>
                        <a:rPr lang="pt-BR" dirty="0"/>
                        <a:t>Matará muitos milhares v.12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E muitos se unirão a eles v.34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17968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64070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11 e 12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8E1EAB16-3A19-9D45-AB1A-16BEC48588EB}"/>
              </a:ext>
            </a:extLst>
          </p:cNvPr>
          <p:cNvSpPr/>
          <p:nvPr/>
        </p:nvSpPr>
        <p:spPr>
          <a:xfrm>
            <a:off x="640972" y="1234656"/>
            <a:ext cx="8245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MERISMA E AS DUAS INTERPRETAÇÕES CORRENTES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F35A721-5CD4-2F4F-B11E-D3D936A860F9}"/>
              </a:ext>
            </a:extLst>
          </p:cNvPr>
          <p:cNvSpPr txBox="1"/>
          <p:nvPr/>
        </p:nvSpPr>
        <p:spPr>
          <a:xfrm>
            <a:off x="640972" y="1858780"/>
            <a:ext cx="9837153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accent4"/>
                </a:solidFill>
              </a:rPr>
              <a:t>Merisma</a:t>
            </a:r>
            <a:r>
              <a:rPr lang="pt-BR" dirty="0"/>
              <a:t> – </a:t>
            </a:r>
            <a:r>
              <a:rPr lang="pt-BR" dirty="0">
                <a:solidFill>
                  <a:schemeClr val="accent2"/>
                </a:solidFill>
              </a:rPr>
              <a:t>utilização de dois contrastes para formar um pensamento reproduzindo o todo</a:t>
            </a:r>
            <a:r>
              <a:rPr lang="pt-BR" dirty="0"/>
              <a:t>. Técnica utilizada na biologia, mas principalmente no </a:t>
            </a:r>
            <a:r>
              <a:rPr lang="pt-BR" u="sng" dirty="0"/>
              <a:t>âmbito jurídico</a:t>
            </a:r>
            <a:r>
              <a:rPr lang="pt-BR" dirty="0"/>
              <a:t>.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b="1" dirty="0">
                <a:solidFill>
                  <a:schemeClr val="accent4"/>
                </a:solidFill>
              </a:rPr>
              <a:t>Dialética</a:t>
            </a:r>
            <a:r>
              <a:rPr lang="pt-BR" dirty="0"/>
              <a:t> (</a:t>
            </a:r>
            <a:r>
              <a:rPr lang="pt-BR" dirty="0">
                <a:hlinkClick r:id="rId3" tooltip="Acordo Ortográfico de 194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AO 1945</a:t>
            </a:r>
            <a:r>
              <a:rPr lang="pt-BR" dirty="0"/>
              <a:t>: </a:t>
            </a:r>
            <a:r>
              <a:rPr lang="pt-BR" dirty="0" err="1"/>
              <a:t>dialéctica</a:t>
            </a:r>
            <a:r>
              <a:rPr lang="pt-BR" dirty="0"/>
              <a:t>) (do </a:t>
            </a:r>
            <a:r>
              <a:rPr lang="pt-BR" dirty="0">
                <a:hlinkClick r:id="rId4" tooltip="Língua greg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grego</a:t>
            </a:r>
            <a:r>
              <a:rPr lang="pt-BR" dirty="0"/>
              <a:t> </a:t>
            </a:r>
            <a:r>
              <a:rPr lang="el-GR" dirty="0"/>
              <a:t>διαλεκτική (τέχνη), </a:t>
            </a:r>
            <a:r>
              <a:rPr lang="pt-BR" dirty="0"/>
              <a:t>pelo </a:t>
            </a:r>
            <a:r>
              <a:rPr lang="pt-BR" dirty="0">
                <a:hlinkClick r:id="rId5" tooltip="Lati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latim</a:t>
            </a:r>
            <a:r>
              <a:rPr lang="pt-BR" dirty="0"/>
              <a:t> </a:t>
            </a:r>
            <a:r>
              <a:rPr lang="pt-BR" i="1" dirty="0" err="1"/>
              <a:t>dialectĭca</a:t>
            </a:r>
            <a:r>
              <a:rPr lang="pt-BR" dirty="0"/>
              <a:t> ou </a:t>
            </a:r>
            <a:r>
              <a:rPr lang="pt-BR" i="1" dirty="0" err="1"/>
              <a:t>dialectĭce</a:t>
            </a:r>
            <a:r>
              <a:rPr lang="pt-BR" dirty="0"/>
              <a:t>) é um método de diálogo cujo foco é a contraposição e contradição de ideias que levam a outras ideias e que tem sido um tema central na </a:t>
            </a:r>
            <a:r>
              <a:rPr lang="pt-BR" dirty="0">
                <a:hlinkClick r:id="rId6" tooltip="Filosofia ocidenta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filosofia ocidental</a:t>
            </a:r>
            <a:r>
              <a:rPr lang="pt-BR" dirty="0"/>
              <a:t> e </a:t>
            </a:r>
            <a:r>
              <a:rPr lang="pt-BR" dirty="0">
                <a:hlinkClick r:id="rId7" tooltip="Filosofia orienta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oriental</a:t>
            </a:r>
            <a:r>
              <a:rPr lang="pt-BR" dirty="0"/>
              <a:t> desde os tempos antigos.</a:t>
            </a:r>
          </a:p>
          <a:p>
            <a:endParaRPr lang="pt-BR" dirty="0"/>
          </a:p>
          <a:p>
            <a:pPr algn="ctr"/>
            <a:r>
              <a:rPr lang="pt-BR" sz="2800" dirty="0">
                <a:solidFill>
                  <a:srgbClr val="FFC000"/>
                </a:solidFill>
              </a:rPr>
              <a:t>TESE x ANTÍTESE = SÍNTESE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087B54D1-DAD4-334D-82AD-912982BB8112}"/>
              </a:ext>
            </a:extLst>
          </p:cNvPr>
          <p:cNvCxnSpPr/>
          <p:nvPr/>
        </p:nvCxnSpPr>
        <p:spPr>
          <a:xfrm>
            <a:off x="640972" y="2968052"/>
            <a:ext cx="983715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06266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11 e 12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8E1EAB16-3A19-9D45-AB1A-16BEC48588EB}"/>
              </a:ext>
            </a:extLst>
          </p:cNvPr>
          <p:cNvSpPr/>
          <p:nvPr/>
        </p:nvSpPr>
        <p:spPr>
          <a:xfrm>
            <a:off x="640972" y="1234656"/>
            <a:ext cx="52791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CORRENTES DE INTERPRETAÇÃO DO CAPITULO 11</a:t>
            </a:r>
          </a:p>
        </p:txBody>
      </p: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DA119C4C-257E-724D-946A-E7047D757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466" y="2340818"/>
            <a:ext cx="10353067" cy="3261337"/>
          </a:xfrm>
        </p:spPr>
        <p:txBody>
          <a:bodyPr anchor="ctr">
            <a:normAutofit/>
          </a:bodyPr>
          <a:lstStyle/>
          <a:p>
            <a:r>
              <a:rPr lang="pt-BR" sz="2000" dirty="0">
                <a:latin typeface="Corbel" panose="020B0503020204020204" pitchFamily="34" charset="0"/>
              </a:rPr>
              <a:t>Histórica literal, atribuindo os eventos do Rei do Sul ao Islamismo;</a:t>
            </a:r>
          </a:p>
          <a:p>
            <a:r>
              <a:rPr lang="pt-BR" sz="2000" dirty="0">
                <a:latin typeface="Corbel" panose="020B0503020204020204" pitchFamily="34" charset="0"/>
              </a:rPr>
              <a:t>Histórica ideológica, a partir do momento em que o Rei do Sul e o Rei do Norte surgem a interpretação se torna ideológica;</a:t>
            </a:r>
          </a:p>
          <a:p>
            <a:r>
              <a:rPr lang="pt-BR" sz="2000" dirty="0">
                <a:latin typeface="Corbel" panose="020B0503020204020204" pitchFamily="34" charset="0"/>
              </a:rPr>
              <a:t>Histórica futurista, os eventos finais (40-45) são atribuídos a reconstrução do templo em Israel e conversão do povo judeu;</a:t>
            </a:r>
          </a:p>
          <a:p>
            <a:r>
              <a:rPr lang="pt-BR" sz="2000" dirty="0">
                <a:solidFill>
                  <a:schemeClr val="accent4"/>
                </a:solidFill>
                <a:latin typeface="Corbel" panose="020B0503020204020204" pitchFamily="34" charset="0"/>
              </a:rPr>
              <a:t>Histórica bíblica, interpretação histórica mas não literal, a simbologia adotada na interpretação é respaldada pelo texto bíblico e os acontecimentos históricos – os capítulos 8,9 e 10 prepararam o caminho para essa interpretação do capítulo 11.</a:t>
            </a:r>
          </a:p>
        </p:txBody>
      </p:sp>
    </p:spTree>
    <p:extLst>
      <p:ext uri="{BB962C8B-B14F-4D97-AF65-F5344CB8AC3E}">
        <p14:creationId xmlns:p14="http://schemas.microsoft.com/office/powerpoint/2010/main" val="17083394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11 e 12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8E1EAB16-3A19-9D45-AB1A-16BEC48588EB}"/>
              </a:ext>
            </a:extLst>
          </p:cNvPr>
          <p:cNvSpPr/>
          <p:nvPr/>
        </p:nvSpPr>
        <p:spPr>
          <a:xfrm>
            <a:off x="640972" y="1234656"/>
            <a:ext cx="52791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DIVISÃO HISTÓRICA DO CAPITULO 11</a:t>
            </a:r>
          </a:p>
        </p:txBody>
      </p:sp>
      <p:graphicFrame>
        <p:nvGraphicFramePr>
          <p:cNvPr id="21" name="Tabela 6">
            <a:extLst>
              <a:ext uri="{FF2B5EF4-FFF2-40B4-BE49-F238E27FC236}">
                <a16:creationId xmlns:a16="http://schemas.microsoft.com/office/drawing/2014/main" id="{9ADA7236-0185-5B43-A541-A5D534EB47CB}"/>
              </a:ext>
            </a:extLst>
          </p:cNvPr>
          <p:cNvGraphicFramePr>
            <a:graphicFrameLocks noGrp="1"/>
          </p:cNvGraphicFramePr>
          <p:nvPr/>
        </p:nvGraphicFramePr>
        <p:xfrm>
          <a:off x="739587" y="1987307"/>
          <a:ext cx="10614214" cy="400389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30434">
                  <a:extLst>
                    <a:ext uri="{9D8B030D-6E8A-4147-A177-3AD203B41FA5}">
                      <a16:colId xmlns:a16="http://schemas.microsoft.com/office/drawing/2014/main" val="3838886346"/>
                    </a:ext>
                  </a:extLst>
                </a:gridCol>
                <a:gridCol w="9483780">
                  <a:extLst>
                    <a:ext uri="{9D8B030D-6E8A-4147-A177-3AD203B41FA5}">
                      <a16:colId xmlns:a16="http://schemas.microsoft.com/office/drawing/2014/main" val="2056798192"/>
                    </a:ext>
                  </a:extLst>
                </a:gridCol>
              </a:tblGrid>
              <a:tr h="434418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VERSOS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EVENTO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30611021"/>
                  </a:ext>
                </a:extLst>
              </a:tr>
              <a:tr h="594913"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 (1-2)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REIS PERSAS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086538"/>
                  </a:ext>
                </a:extLst>
              </a:tr>
              <a:tr h="594913"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(3)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GRÉCIA – ALEXANDRE O GRANDE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281663"/>
                  </a:ext>
                </a:extLst>
              </a:tr>
              <a:tr h="594913"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(4)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DIVISÃO DO IMPÉRIO GREGO ENTRE OS 4 GENERAIS DE ALEXANDRE (CASSANDRO, LISIMACO, SELEUCO E PTOLOMEU)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582449"/>
                  </a:ext>
                </a:extLst>
              </a:tr>
              <a:tr h="594913"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(5-13)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GUERRAS SIRIAS ENTRE O REINO SELEUCIDA (REI DO NORTE) E O REINO PTOLOMAICO (REI DO SUL)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5341267"/>
                  </a:ext>
                </a:extLst>
              </a:tr>
              <a:tr h="594913"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(14-28)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ROMA PAGÃ (REI DO NORTE)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6255833"/>
                  </a:ext>
                </a:extLst>
              </a:tr>
              <a:tr h="594913"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(31-45)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ROMA PAPAL (REI DO NORTE)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17393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88811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11 e 12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9F00F31-4579-2E4B-9E28-9C9547258700}"/>
              </a:ext>
            </a:extLst>
          </p:cNvPr>
          <p:cNvSpPr/>
          <p:nvPr/>
        </p:nvSpPr>
        <p:spPr>
          <a:xfrm>
            <a:off x="2081097" y="1167030"/>
            <a:ext cx="475164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1</a:t>
            </a:r>
            <a:r>
              <a:rPr lang="pt-BR" dirty="0"/>
              <a:t>Eu, pois, </a:t>
            </a:r>
            <a:r>
              <a:rPr lang="pt-BR" u="sng" dirty="0"/>
              <a:t>no primeiro ano de Dario, o medo</a:t>
            </a:r>
            <a:r>
              <a:rPr lang="pt-BR" dirty="0"/>
              <a:t>, levantei-me para animá-lo e fortalecê-lo.</a:t>
            </a:r>
            <a:br>
              <a:rPr lang="pt-BR" dirty="0"/>
            </a:br>
            <a:r>
              <a:rPr lang="pt-BR" baseline="30000" dirty="0"/>
              <a:t>2</a:t>
            </a:r>
            <a:r>
              <a:rPr lang="pt-BR" dirty="0"/>
              <a:t>E agora te declararei a verdade: </a:t>
            </a:r>
            <a:r>
              <a:rPr lang="pt-BR" u="sng" dirty="0"/>
              <a:t>Eis que ainda </a:t>
            </a:r>
            <a:r>
              <a:rPr lang="pt-BR" u="sng" dirty="0">
                <a:highlight>
                  <a:srgbClr val="008000"/>
                </a:highlight>
              </a:rPr>
              <a:t>três reis estarão na Pérsia, e o quarto acumulará grandes riquezas</a:t>
            </a:r>
            <a:r>
              <a:rPr lang="pt-BR" u="sng" dirty="0"/>
              <a:t>, mais do que todos; e, tornando-se forte, por suas riquezas, suscitará a todos contra o reino da Grécia</a:t>
            </a:r>
            <a:r>
              <a:rPr lang="pt-BR" dirty="0"/>
              <a:t>.</a:t>
            </a:r>
          </a:p>
          <a:p>
            <a:br>
              <a:rPr lang="pt-BR" dirty="0"/>
            </a:br>
            <a:r>
              <a:rPr lang="pt-BR" baseline="30000" dirty="0"/>
              <a:t>3</a:t>
            </a:r>
            <a:r>
              <a:rPr lang="pt-BR" dirty="0"/>
              <a:t>Depois </a:t>
            </a:r>
            <a:r>
              <a:rPr lang="pt-BR" u="sng" dirty="0">
                <a:highlight>
                  <a:srgbClr val="808000"/>
                </a:highlight>
              </a:rPr>
              <a:t>se levantará </a:t>
            </a:r>
            <a:r>
              <a:rPr lang="pt-BR" u="sng" dirty="0">
                <a:highlight>
                  <a:srgbClr val="008000"/>
                </a:highlight>
              </a:rPr>
              <a:t>um rei valente</a:t>
            </a:r>
            <a:r>
              <a:rPr lang="pt-BR" u="sng" dirty="0"/>
              <a:t>, que reinará com grande domínio, e fará o que lhe aprouver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4</a:t>
            </a:r>
            <a:r>
              <a:rPr lang="pt-BR" dirty="0"/>
              <a:t>Mas, estando ele em pé, </a:t>
            </a:r>
            <a:r>
              <a:rPr lang="pt-BR" u="sng" dirty="0"/>
              <a:t>o seu reino será quebrado, e será repartido para os quatro ventos do céu;</a:t>
            </a:r>
            <a:r>
              <a:rPr lang="pt-BR" dirty="0"/>
              <a:t> mas não para a sua posteridade, nem tampouco segundo o seu domínio com que reinou, porque o seu reino será arrancado, e passará a outros que não eles.</a:t>
            </a:r>
            <a:br>
              <a:rPr lang="pt-BR" dirty="0"/>
            </a:br>
            <a:br>
              <a:rPr lang="pt-BR" dirty="0"/>
            </a:b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11:1-4</a:t>
            </a:r>
            <a:endParaRPr lang="pt-BR" dirty="0">
              <a:effectLst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72114DE-E042-6A4C-B47F-3C58EC221402}"/>
              </a:ext>
            </a:extLst>
          </p:cNvPr>
          <p:cNvSpPr txBox="1"/>
          <p:nvPr/>
        </p:nvSpPr>
        <p:spPr>
          <a:xfrm>
            <a:off x="392934" y="2006824"/>
            <a:ext cx="14536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REIS PERSAS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B8B35910-E60D-E643-8B9B-81872680118D}"/>
              </a:ext>
            </a:extLst>
          </p:cNvPr>
          <p:cNvSpPr txBox="1"/>
          <p:nvPr/>
        </p:nvSpPr>
        <p:spPr>
          <a:xfrm>
            <a:off x="392934" y="4156276"/>
            <a:ext cx="14536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GRÉCIA </a:t>
            </a:r>
            <a:br>
              <a:rPr lang="pt-BR" sz="1400" dirty="0"/>
            </a:br>
            <a:r>
              <a:rPr lang="pt-BR" sz="1400" dirty="0"/>
              <a:t>E DIVISÃO DO REINO</a:t>
            </a:r>
          </a:p>
        </p:txBody>
      </p:sp>
      <p:sp>
        <p:nvSpPr>
          <p:cNvPr id="17" name="Chave Dupla 16">
            <a:extLst>
              <a:ext uri="{FF2B5EF4-FFF2-40B4-BE49-F238E27FC236}">
                <a16:creationId xmlns:a16="http://schemas.microsoft.com/office/drawing/2014/main" id="{9C3052EB-4AB9-D24B-A3DB-A763E5A0025C}"/>
              </a:ext>
            </a:extLst>
          </p:cNvPr>
          <p:cNvSpPr/>
          <p:nvPr/>
        </p:nvSpPr>
        <p:spPr>
          <a:xfrm>
            <a:off x="1569166" y="1140362"/>
            <a:ext cx="5605360" cy="2009924"/>
          </a:xfrm>
          <a:prstGeom prst="bracePair">
            <a:avLst/>
          </a:prstGeom>
          <a:ln w="381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have Dupla 17">
            <a:extLst>
              <a:ext uri="{FF2B5EF4-FFF2-40B4-BE49-F238E27FC236}">
                <a16:creationId xmlns:a16="http://schemas.microsoft.com/office/drawing/2014/main" id="{CF930124-91AA-5D43-AC63-1E4640FAE14B}"/>
              </a:ext>
            </a:extLst>
          </p:cNvPr>
          <p:cNvSpPr/>
          <p:nvPr/>
        </p:nvSpPr>
        <p:spPr>
          <a:xfrm>
            <a:off x="1569165" y="3474480"/>
            <a:ext cx="5605361" cy="2009924"/>
          </a:xfrm>
          <a:prstGeom prst="bracePair">
            <a:avLst/>
          </a:prstGeom>
          <a:ln w="28575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49C38AB-9010-8C43-A70C-AA7C493497F6}"/>
              </a:ext>
            </a:extLst>
          </p:cNvPr>
          <p:cNvSpPr txBox="1"/>
          <p:nvPr/>
        </p:nvSpPr>
        <p:spPr>
          <a:xfrm>
            <a:off x="7811771" y="1059748"/>
            <a:ext cx="354202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A profecia é dada no reinado de Ciro (559-530 a.C.) em </a:t>
            </a:r>
            <a:r>
              <a:rPr lang="pt-BR" sz="1400" dirty="0" err="1"/>
              <a:t>corregência</a:t>
            </a:r>
            <a:r>
              <a:rPr lang="pt-BR" sz="1400" dirty="0"/>
              <a:t> com Dario, os reis que se levantariam: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400" dirty="0" err="1"/>
              <a:t>Cambisses</a:t>
            </a:r>
            <a:r>
              <a:rPr lang="pt-BR" sz="1400" dirty="0"/>
              <a:t> II (530-522 a.C.)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400" dirty="0"/>
              <a:t>Falso </a:t>
            </a:r>
            <a:r>
              <a:rPr lang="pt-BR" sz="1400" dirty="0" err="1"/>
              <a:t>Esmérdis</a:t>
            </a:r>
            <a:r>
              <a:rPr lang="pt-BR" sz="1400" dirty="0"/>
              <a:t> (522 a.C.)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400" dirty="0"/>
              <a:t>Dario </a:t>
            </a:r>
            <a:r>
              <a:rPr lang="pt-BR" sz="1400" dirty="0" err="1"/>
              <a:t>I</a:t>
            </a:r>
            <a:r>
              <a:rPr lang="pt-BR" sz="1400" dirty="0"/>
              <a:t> </a:t>
            </a:r>
            <a:r>
              <a:rPr lang="pt-BR" sz="1400" dirty="0" err="1"/>
              <a:t>Histapes</a:t>
            </a:r>
            <a:r>
              <a:rPr lang="pt-BR" sz="1400" dirty="0"/>
              <a:t> (522-486 a.C.)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400" dirty="0">
                <a:solidFill>
                  <a:srgbClr val="FFC000"/>
                </a:solidFill>
              </a:rPr>
              <a:t>Xerxes </a:t>
            </a:r>
            <a:r>
              <a:rPr lang="pt-BR" sz="1400" dirty="0" err="1">
                <a:solidFill>
                  <a:srgbClr val="FFC000"/>
                </a:solidFill>
              </a:rPr>
              <a:t>I</a:t>
            </a:r>
            <a:r>
              <a:rPr lang="pt-BR" sz="1400" dirty="0">
                <a:solidFill>
                  <a:srgbClr val="FFC000"/>
                </a:solidFill>
              </a:rPr>
              <a:t> (486-465 a.C.) – </a:t>
            </a:r>
            <a:r>
              <a:rPr lang="pt-BR" sz="1400" dirty="0" err="1">
                <a:solidFill>
                  <a:srgbClr val="FFC000"/>
                </a:solidFill>
              </a:rPr>
              <a:t>Assuero</a:t>
            </a:r>
            <a:r>
              <a:rPr lang="pt-BR" sz="1400" dirty="0">
                <a:solidFill>
                  <a:srgbClr val="FFC000"/>
                </a:solidFill>
              </a:rPr>
              <a:t> de Ester, muito rico levou 2 milhões de homes para atacar Atenas em 480 </a:t>
            </a:r>
            <a:r>
              <a:rPr lang="pt-BR" sz="1400" dirty="0" err="1">
                <a:solidFill>
                  <a:srgbClr val="FFC000"/>
                </a:solidFill>
              </a:rPr>
              <a:t>a.C</a:t>
            </a:r>
            <a:endParaRPr lang="pt-BR" sz="1400" dirty="0">
              <a:solidFill>
                <a:srgbClr val="FFC000"/>
              </a:solidFill>
            </a:endParaRPr>
          </a:p>
          <a:p>
            <a:endParaRPr lang="pt-BR" sz="1400" dirty="0"/>
          </a:p>
        </p:txBody>
      </p:sp>
      <p:cxnSp>
        <p:nvCxnSpPr>
          <p:cNvPr id="10" name="Conector em Curva 9">
            <a:extLst>
              <a:ext uri="{FF2B5EF4-FFF2-40B4-BE49-F238E27FC236}">
                <a16:creationId xmlns:a16="http://schemas.microsoft.com/office/drawing/2014/main" id="{C175998B-F2F5-1B4C-B899-AB7110039E72}"/>
              </a:ext>
            </a:extLst>
          </p:cNvPr>
          <p:cNvCxnSpPr/>
          <p:nvPr/>
        </p:nvCxnSpPr>
        <p:spPr>
          <a:xfrm flipV="1">
            <a:off x="5876144" y="2006824"/>
            <a:ext cx="1828800" cy="496533"/>
          </a:xfrm>
          <a:prstGeom prst="curvedConnector3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BD9E9EB-A2A5-EC4F-9AB4-2452E1B45E40}"/>
              </a:ext>
            </a:extLst>
          </p:cNvPr>
          <p:cNvSpPr txBox="1"/>
          <p:nvPr/>
        </p:nvSpPr>
        <p:spPr>
          <a:xfrm>
            <a:off x="7811771" y="3551483"/>
            <a:ext cx="354202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Alexandre sobre ao trono da Macedônia em 336 a.C. e em poucos anos, estabeleceu um império desde a Turquia até a Índia. Morreu em 323 a.C. aos 33 anos de idade em Babilônia.</a:t>
            </a:r>
          </a:p>
          <a:p>
            <a:endParaRPr lang="pt-BR" sz="1400" dirty="0"/>
          </a:p>
          <a:p>
            <a:r>
              <a:rPr lang="pt-BR" sz="1400" dirty="0"/>
              <a:t>Seu reino foi dividido entre os seus 4 generais: </a:t>
            </a:r>
            <a:r>
              <a:rPr lang="pt-BR" sz="1400" dirty="0" err="1"/>
              <a:t>Cassandro</a:t>
            </a:r>
            <a:r>
              <a:rPr lang="pt-BR" sz="1400" dirty="0"/>
              <a:t>, </a:t>
            </a:r>
            <a:r>
              <a:rPr lang="pt-BR" sz="1400" dirty="0" err="1"/>
              <a:t>Lisimaco</a:t>
            </a:r>
            <a:r>
              <a:rPr lang="pt-BR" sz="1400" dirty="0"/>
              <a:t>, </a:t>
            </a:r>
            <a:r>
              <a:rPr lang="pt-BR" sz="1400" dirty="0" err="1"/>
              <a:t>Seleuco</a:t>
            </a:r>
            <a:r>
              <a:rPr lang="pt-BR" sz="1400" dirty="0"/>
              <a:t> e Ptolomeu.</a:t>
            </a:r>
          </a:p>
          <a:p>
            <a:endParaRPr lang="pt-BR" sz="1400" dirty="0"/>
          </a:p>
        </p:txBody>
      </p:sp>
      <p:cxnSp>
        <p:nvCxnSpPr>
          <p:cNvPr id="15" name="Conector em Curva 14">
            <a:extLst>
              <a:ext uri="{FF2B5EF4-FFF2-40B4-BE49-F238E27FC236}">
                <a16:creationId xmlns:a16="http://schemas.microsoft.com/office/drawing/2014/main" id="{CE92A3AD-92B4-D943-A6D6-CFB6B16246A2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5530350" y="3631787"/>
            <a:ext cx="2281421" cy="935359"/>
          </a:xfrm>
          <a:prstGeom prst="curvedConnector3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53395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11 e 12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E670735D-42AE-EA49-875A-619BB6441E4E}"/>
              </a:ext>
            </a:extLst>
          </p:cNvPr>
          <p:cNvSpPr/>
          <p:nvPr/>
        </p:nvSpPr>
        <p:spPr>
          <a:xfrm>
            <a:off x="640972" y="1234656"/>
            <a:ext cx="52791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GUERRAS SIRIAS</a:t>
            </a:r>
          </a:p>
        </p:txBody>
      </p:sp>
      <p:graphicFrame>
        <p:nvGraphicFramePr>
          <p:cNvPr id="20" name="Tabela 6">
            <a:extLst>
              <a:ext uri="{FF2B5EF4-FFF2-40B4-BE49-F238E27FC236}">
                <a16:creationId xmlns:a16="http://schemas.microsoft.com/office/drawing/2014/main" id="{A365BA09-E922-A945-946D-5EF5D4E022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278593"/>
              </p:ext>
            </p:extLst>
          </p:nvPr>
        </p:nvGraphicFramePr>
        <p:xfrm>
          <a:off x="739587" y="1987307"/>
          <a:ext cx="10614214" cy="351400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38918">
                  <a:extLst>
                    <a:ext uri="{9D8B030D-6E8A-4147-A177-3AD203B41FA5}">
                      <a16:colId xmlns:a16="http://schemas.microsoft.com/office/drawing/2014/main" val="3838886346"/>
                    </a:ext>
                  </a:extLst>
                </a:gridCol>
                <a:gridCol w="4721902">
                  <a:extLst>
                    <a:ext uri="{9D8B030D-6E8A-4147-A177-3AD203B41FA5}">
                      <a16:colId xmlns:a16="http://schemas.microsoft.com/office/drawing/2014/main" val="2056798192"/>
                    </a:ext>
                  </a:extLst>
                </a:gridCol>
                <a:gridCol w="4353394">
                  <a:extLst>
                    <a:ext uri="{9D8B030D-6E8A-4147-A177-3AD203B41FA5}">
                      <a16:colId xmlns:a16="http://schemas.microsoft.com/office/drawing/2014/main" val="368385600"/>
                    </a:ext>
                  </a:extLst>
                </a:gridCol>
              </a:tblGrid>
              <a:tr h="434418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VERSOS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EVENTO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30611021"/>
                  </a:ext>
                </a:extLst>
              </a:tr>
              <a:tr h="594913"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 (5)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Rei do Sul: Ptolomeu </a:t>
                      </a:r>
                      <a:r>
                        <a:rPr lang="pt-BR" sz="1400" dirty="0" err="1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pt-BR" sz="1400" dirty="0" err="1">
                          <a:solidFill>
                            <a:schemeClr val="tx1"/>
                          </a:solidFill>
                        </a:rPr>
                        <a:t>Sóter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, rei do Egito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Rei do Norte: </a:t>
                      </a:r>
                      <a:r>
                        <a:rPr lang="pt-BR" sz="1400" dirty="0" err="1">
                          <a:solidFill>
                            <a:schemeClr val="tx1"/>
                          </a:solidFill>
                        </a:rPr>
                        <a:t>Seleuco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pt-BR" sz="1400" dirty="0" err="1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pt-BR" sz="1400" dirty="0" err="1">
                          <a:solidFill>
                            <a:schemeClr val="tx1"/>
                          </a:solidFill>
                        </a:rPr>
                        <a:t>Nicator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, rei do Síria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t-B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086538"/>
                  </a:ext>
                </a:extLst>
              </a:tr>
              <a:tr h="594913"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(6-9)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Ptolomeu II </a:t>
                      </a:r>
                      <a:r>
                        <a:rPr lang="pt-BR" sz="1400" dirty="0" err="1">
                          <a:solidFill>
                            <a:schemeClr val="tx1"/>
                          </a:solidFill>
                        </a:rPr>
                        <a:t>Filadelfo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pt-BR" sz="1400" dirty="0" err="1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pt-BR" sz="1400" dirty="0" err="1">
                          <a:solidFill>
                            <a:schemeClr val="tx1"/>
                          </a:solidFill>
                        </a:rPr>
                        <a:t>Antíoco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pt-BR" sz="1400" dirty="0" err="1">
                          <a:solidFill>
                            <a:schemeClr val="tx1"/>
                          </a:solidFill>
                        </a:rPr>
                        <a:t>Sóter</a:t>
                      </a:r>
                      <a:endParaRPr lang="pt-BR" sz="1400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endParaRPr lang="pt-BR" sz="1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 err="1">
                          <a:solidFill>
                            <a:schemeClr val="tx1"/>
                          </a:solidFill>
                        </a:rPr>
                        <a:t>Antíoco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 II </a:t>
                      </a:r>
                      <a:r>
                        <a:rPr lang="pt-BR" sz="1400" dirty="0" err="1">
                          <a:solidFill>
                            <a:schemeClr val="tx1"/>
                          </a:solidFill>
                        </a:rPr>
                        <a:t>Teos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pt-BR" sz="1400" dirty="0" err="1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 Ptolomeu II </a:t>
                      </a:r>
                      <a:r>
                        <a:rPr lang="pt-BR" sz="1400" dirty="0" err="1">
                          <a:solidFill>
                            <a:schemeClr val="tx1"/>
                          </a:solidFill>
                        </a:rPr>
                        <a:t>Filadelfo</a:t>
                      </a:r>
                      <a:endParaRPr lang="pt-BR" sz="1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Ptolomeu III </a:t>
                      </a:r>
                      <a:r>
                        <a:rPr lang="pt-BR" sz="1400" dirty="0" err="1">
                          <a:solidFill>
                            <a:schemeClr val="tx1"/>
                          </a:solidFill>
                        </a:rPr>
                        <a:t>Evergeta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pt-BR" sz="1400" dirty="0" err="1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pt-BR" sz="1400" dirty="0" err="1">
                          <a:solidFill>
                            <a:schemeClr val="tx1"/>
                          </a:solidFill>
                        </a:rPr>
                        <a:t>Seleuco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 II </a:t>
                      </a:r>
                      <a:r>
                        <a:rPr lang="pt-BR" sz="1400" dirty="0" err="1">
                          <a:solidFill>
                            <a:schemeClr val="tx1"/>
                          </a:solidFill>
                        </a:rPr>
                        <a:t>Calinico</a:t>
                      </a:r>
                      <a:endParaRPr lang="pt-B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Primeira Guerra </a:t>
                      </a:r>
                      <a:r>
                        <a:rPr lang="pt-BR" sz="1400" dirty="0" err="1">
                          <a:solidFill>
                            <a:schemeClr val="tx1"/>
                          </a:solidFill>
                        </a:rPr>
                        <a:t>Siria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 (274-271 a.C.)</a:t>
                      </a:r>
                    </a:p>
                    <a:p>
                      <a:pPr algn="l"/>
                      <a:endParaRPr lang="pt-BR" sz="1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Segunda Guerra </a:t>
                      </a:r>
                      <a:r>
                        <a:rPr lang="pt-BR" sz="1400" dirty="0" err="1">
                          <a:solidFill>
                            <a:schemeClr val="tx1"/>
                          </a:solidFill>
                        </a:rPr>
                        <a:t>Siria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 (260-253 a.C.)</a:t>
                      </a:r>
                    </a:p>
                    <a:p>
                      <a:pPr algn="l"/>
                      <a:endParaRPr lang="pt-BR" sz="1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Terceira Guerra </a:t>
                      </a:r>
                      <a:r>
                        <a:rPr lang="pt-BR" sz="1400" dirty="0" err="1">
                          <a:solidFill>
                            <a:schemeClr val="tx1"/>
                          </a:solidFill>
                        </a:rPr>
                        <a:t>Siria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 (246-241 a.C.)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281663"/>
                  </a:ext>
                </a:extLst>
              </a:tr>
              <a:tr h="594913"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(10-13)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 err="1">
                          <a:solidFill>
                            <a:schemeClr val="tx1"/>
                          </a:solidFill>
                        </a:rPr>
                        <a:t>Antíoco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 III Magno </a:t>
                      </a:r>
                      <a:r>
                        <a:rPr lang="pt-BR" sz="1400" dirty="0" err="1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 Ptolomeu IV </a:t>
                      </a:r>
                      <a:r>
                        <a:rPr lang="pt-BR" sz="1400" dirty="0" err="1">
                          <a:solidFill>
                            <a:schemeClr val="tx1"/>
                          </a:solidFill>
                        </a:rPr>
                        <a:t>Filopator</a:t>
                      </a:r>
                      <a:endParaRPr lang="pt-B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Quarta Guerra Síria (219-217 a.C.)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582449"/>
                  </a:ext>
                </a:extLst>
              </a:tr>
              <a:tr h="594913"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(14-15)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 err="1">
                          <a:solidFill>
                            <a:schemeClr val="tx1"/>
                          </a:solidFill>
                        </a:rPr>
                        <a:t>Antíoco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 III Magno </a:t>
                      </a:r>
                      <a:r>
                        <a:rPr lang="pt-BR" sz="1400" dirty="0" err="1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 Ptolomeu V Epifânio</a:t>
                      </a:r>
                    </a:p>
                    <a:p>
                      <a:pPr algn="l"/>
                      <a:endParaRPr lang="pt-BR" sz="1400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pt-BR" sz="1400" dirty="0" err="1">
                          <a:solidFill>
                            <a:schemeClr val="tx1"/>
                          </a:solidFill>
                        </a:rPr>
                        <a:t>Antíoco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 IV </a:t>
                      </a:r>
                      <a:r>
                        <a:rPr lang="pt-BR" sz="1400" dirty="0" err="1">
                          <a:solidFill>
                            <a:schemeClr val="tx1"/>
                          </a:solidFill>
                        </a:rPr>
                        <a:t>Epifanio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pt-BR" sz="1400" dirty="0" err="1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 Governo Ptolomaico (Proteção de Roma)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Quinta Guerra Síria (202-200 a.C.)</a:t>
                      </a:r>
                    </a:p>
                    <a:p>
                      <a:pPr algn="l"/>
                      <a:endParaRPr lang="pt-BR" sz="1400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Sexta Guerra Síria (170-168 a.C.)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53412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98411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11 e 12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9F00F31-4579-2E4B-9E28-9C9547258700}"/>
              </a:ext>
            </a:extLst>
          </p:cNvPr>
          <p:cNvSpPr/>
          <p:nvPr/>
        </p:nvSpPr>
        <p:spPr>
          <a:xfrm>
            <a:off x="2081097" y="1167030"/>
            <a:ext cx="4751642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700" baseline="30000" dirty="0"/>
              <a:t>5</a:t>
            </a:r>
            <a:r>
              <a:rPr lang="pt-BR" sz="1700" dirty="0"/>
              <a:t>E será forte o </a:t>
            </a:r>
            <a:r>
              <a:rPr lang="pt-BR" sz="1700" dirty="0">
                <a:highlight>
                  <a:srgbClr val="808000"/>
                </a:highlight>
              </a:rPr>
              <a:t>rei do sul</a:t>
            </a:r>
            <a:r>
              <a:rPr lang="pt-BR" sz="1700" dirty="0"/>
              <a:t>; mas um dos seus príncipes será mais forte do que ele, e reinará poderosamente; seu domínio será grande.</a:t>
            </a:r>
            <a:br>
              <a:rPr lang="pt-BR" sz="1700" dirty="0"/>
            </a:br>
            <a:r>
              <a:rPr lang="pt-BR" sz="1700" baseline="30000" dirty="0"/>
              <a:t>6</a:t>
            </a:r>
            <a:r>
              <a:rPr lang="pt-BR" sz="1700" dirty="0"/>
              <a:t>Mas, ao fim de alguns anos, </a:t>
            </a:r>
            <a:r>
              <a:rPr lang="pt-BR" sz="1700" dirty="0">
                <a:highlight>
                  <a:srgbClr val="008000"/>
                </a:highlight>
              </a:rPr>
              <a:t>eles se aliarão</a:t>
            </a:r>
            <a:r>
              <a:rPr lang="pt-BR" sz="1700" dirty="0"/>
              <a:t>; e a filha do </a:t>
            </a:r>
            <a:r>
              <a:rPr lang="pt-BR" sz="1700" dirty="0">
                <a:highlight>
                  <a:srgbClr val="808000"/>
                </a:highlight>
              </a:rPr>
              <a:t>rei do sul </a:t>
            </a:r>
            <a:r>
              <a:rPr lang="pt-BR" sz="1700" dirty="0"/>
              <a:t>virá </a:t>
            </a:r>
            <a:r>
              <a:rPr lang="pt-BR" sz="1700" dirty="0">
                <a:highlight>
                  <a:srgbClr val="808000"/>
                </a:highlight>
              </a:rPr>
              <a:t>ao rei do norte </a:t>
            </a:r>
            <a:r>
              <a:rPr lang="pt-BR" sz="1700" dirty="0"/>
              <a:t>para fazer um tratado; mas ela não reterá a força do seu braço; nem ele persistirá, nem o seu braço, porque ela será entregue, e os que a tiverem trazido, e seu pai, e o que a fortalecia naqueles tempos.</a:t>
            </a:r>
            <a:br>
              <a:rPr lang="pt-BR" sz="1700" dirty="0"/>
            </a:br>
            <a:r>
              <a:rPr lang="pt-BR" sz="1700" baseline="30000" dirty="0"/>
              <a:t>7</a:t>
            </a:r>
            <a:r>
              <a:rPr lang="pt-BR" sz="1700" dirty="0"/>
              <a:t>Mas de um renovo das raízes dela um </a:t>
            </a:r>
            <a:r>
              <a:rPr lang="pt-BR" sz="1700" dirty="0">
                <a:highlight>
                  <a:srgbClr val="808000"/>
                </a:highlight>
              </a:rPr>
              <a:t>se levantará </a:t>
            </a:r>
            <a:r>
              <a:rPr lang="pt-BR" sz="1700" dirty="0"/>
              <a:t>em seu lugar, e virá com o exército, e entrará na </a:t>
            </a:r>
            <a:r>
              <a:rPr lang="pt-BR" sz="1700" dirty="0">
                <a:highlight>
                  <a:srgbClr val="808000"/>
                </a:highlight>
              </a:rPr>
              <a:t>fortaleza</a:t>
            </a:r>
            <a:r>
              <a:rPr lang="pt-BR" sz="1700" dirty="0"/>
              <a:t> do </a:t>
            </a:r>
            <a:r>
              <a:rPr lang="pt-BR" sz="1700" dirty="0">
                <a:highlight>
                  <a:srgbClr val="808000"/>
                </a:highlight>
              </a:rPr>
              <a:t>rei do norte</a:t>
            </a:r>
            <a:r>
              <a:rPr lang="pt-BR" sz="1700" dirty="0"/>
              <a:t>, e operará contra eles, e prevalecerá.</a:t>
            </a:r>
            <a:br>
              <a:rPr lang="pt-BR" sz="1700" dirty="0"/>
            </a:br>
            <a:r>
              <a:rPr lang="pt-BR" sz="1700" baseline="30000" dirty="0"/>
              <a:t>8</a:t>
            </a:r>
            <a:r>
              <a:rPr lang="pt-BR" sz="1700" dirty="0"/>
              <a:t>Também os seus deuses com as suas imagens de fundição, com os seus objetos preciosos de prata e ouro, levará cativos para o Egito; e por alguns anos ele persistirá contra o </a:t>
            </a:r>
            <a:r>
              <a:rPr lang="pt-BR" sz="1700" dirty="0">
                <a:highlight>
                  <a:srgbClr val="808000"/>
                </a:highlight>
              </a:rPr>
              <a:t>rei do norte</a:t>
            </a:r>
            <a:r>
              <a:rPr lang="pt-BR" sz="1700" dirty="0"/>
              <a:t>.</a:t>
            </a:r>
            <a:br>
              <a:rPr lang="pt-BR" sz="1700" dirty="0"/>
            </a:br>
            <a:br>
              <a:rPr lang="pt-BR" sz="1700" dirty="0"/>
            </a:br>
            <a:r>
              <a:rPr lang="pt-BR" sz="17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11:5-</a:t>
            </a:r>
            <a:r>
              <a:rPr lang="pt-BR" sz="1700" dirty="0"/>
              <a:t>8</a:t>
            </a:r>
            <a:endParaRPr lang="pt-BR" sz="1700" dirty="0">
              <a:effectLst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72114DE-E042-6A4C-B47F-3C58EC221402}"/>
              </a:ext>
            </a:extLst>
          </p:cNvPr>
          <p:cNvSpPr txBox="1"/>
          <p:nvPr/>
        </p:nvSpPr>
        <p:spPr>
          <a:xfrm>
            <a:off x="342163" y="3436882"/>
            <a:ext cx="14536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GUERRAS</a:t>
            </a:r>
            <a:br>
              <a:rPr lang="pt-BR" sz="1400" dirty="0"/>
            </a:br>
            <a:r>
              <a:rPr lang="pt-BR" sz="1400" dirty="0"/>
              <a:t>SÍRIAS</a:t>
            </a:r>
          </a:p>
        </p:txBody>
      </p:sp>
      <p:sp>
        <p:nvSpPr>
          <p:cNvPr id="17" name="Chave Dupla 16">
            <a:extLst>
              <a:ext uri="{FF2B5EF4-FFF2-40B4-BE49-F238E27FC236}">
                <a16:creationId xmlns:a16="http://schemas.microsoft.com/office/drawing/2014/main" id="{9C3052EB-4AB9-D24B-A3DB-A763E5A0025C}"/>
              </a:ext>
            </a:extLst>
          </p:cNvPr>
          <p:cNvSpPr/>
          <p:nvPr/>
        </p:nvSpPr>
        <p:spPr>
          <a:xfrm>
            <a:off x="1346429" y="1140362"/>
            <a:ext cx="5992218" cy="5089592"/>
          </a:xfrm>
          <a:prstGeom prst="bracePair">
            <a:avLst/>
          </a:prstGeom>
          <a:ln w="381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DCADAF2-640E-C14A-9D9F-51955123B4F3}"/>
              </a:ext>
            </a:extLst>
          </p:cNvPr>
          <p:cNvSpPr txBox="1"/>
          <p:nvPr/>
        </p:nvSpPr>
        <p:spPr>
          <a:xfrm>
            <a:off x="7811771" y="1059748"/>
            <a:ext cx="354202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Ptolomeu, rei do sul, acolheu </a:t>
            </a:r>
            <a:r>
              <a:rPr lang="pt-BR" sz="1400" dirty="0" err="1"/>
              <a:t>Seleuco</a:t>
            </a:r>
            <a:r>
              <a:rPr lang="pt-BR" sz="1400" dirty="0"/>
              <a:t> em seu reino quando este foi expulso de Babilônia por seu rival, Antígono. </a:t>
            </a:r>
          </a:p>
          <a:p>
            <a:endParaRPr lang="pt-BR" sz="1400" dirty="0"/>
          </a:p>
          <a:p>
            <a:r>
              <a:rPr lang="pt-BR" sz="1400" dirty="0" err="1"/>
              <a:t>Seleuco</a:t>
            </a:r>
            <a:r>
              <a:rPr lang="pt-BR" sz="1400" dirty="0"/>
              <a:t> se tornou o principal príncipe ou general de Ptolomeu, se tornando muito forte, com a ajuda de Ptolomeu, </a:t>
            </a:r>
            <a:r>
              <a:rPr lang="pt-BR" sz="1400" dirty="0" err="1"/>
              <a:t>Seleuco</a:t>
            </a:r>
            <a:r>
              <a:rPr lang="pt-BR" sz="1400" dirty="0"/>
              <a:t> recuperou seus territórios, se tornando mais forte que Ptolomeu.</a:t>
            </a:r>
          </a:p>
          <a:p>
            <a:endParaRPr lang="pt-BR" sz="1400" dirty="0"/>
          </a:p>
          <a:p>
            <a:r>
              <a:rPr lang="pt-BR" sz="1400" dirty="0"/>
              <a:t>Os dois reinos selaram a paz mediante o casamento de </a:t>
            </a:r>
            <a:r>
              <a:rPr lang="pt-BR" sz="1400" dirty="0" err="1"/>
              <a:t>Antioco</a:t>
            </a:r>
            <a:r>
              <a:rPr lang="pt-BR" sz="1400" dirty="0"/>
              <a:t> II </a:t>
            </a:r>
            <a:r>
              <a:rPr lang="pt-BR" sz="1400" dirty="0" err="1"/>
              <a:t>Teos</a:t>
            </a:r>
            <a:r>
              <a:rPr lang="pt-BR" sz="1400" dirty="0"/>
              <a:t> (neto de </a:t>
            </a:r>
            <a:r>
              <a:rPr lang="pt-BR" sz="1400" dirty="0" err="1"/>
              <a:t>Seleuco</a:t>
            </a:r>
            <a:r>
              <a:rPr lang="pt-BR" sz="1400" dirty="0"/>
              <a:t>) com Berenice, filha de Ptolomeu II, mas não deu certo. Após a morte de Ptolomeu II, </a:t>
            </a:r>
            <a:r>
              <a:rPr lang="pt-BR" sz="1400" dirty="0" err="1"/>
              <a:t>Antíoco</a:t>
            </a:r>
            <a:r>
              <a:rPr lang="pt-BR" sz="1400" dirty="0"/>
              <a:t> se separou e volto para sua ex-mulher, </a:t>
            </a:r>
            <a:r>
              <a:rPr lang="pt-BR" sz="1400" dirty="0" err="1"/>
              <a:t>Laódice</a:t>
            </a:r>
            <a:r>
              <a:rPr lang="pt-BR" sz="1400" dirty="0"/>
              <a:t>, essa por sua vez orquestrou a morte de </a:t>
            </a:r>
            <a:r>
              <a:rPr lang="pt-BR" sz="1400" dirty="0" err="1"/>
              <a:t>Antíoco</a:t>
            </a:r>
            <a:r>
              <a:rPr lang="pt-BR" sz="1400" dirty="0"/>
              <a:t>, Berenice e do filho de Berenice.</a:t>
            </a:r>
          </a:p>
          <a:p>
            <a:endParaRPr lang="pt-BR" sz="1400" dirty="0"/>
          </a:p>
          <a:p>
            <a:r>
              <a:rPr lang="pt-BR" sz="1400" dirty="0"/>
              <a:t>Essa atitude provocou uma reação furiosa de Ptolomeu III, irmão de Berenice, ele invadiu o reino do norte e infligiu uma grande derrota, voltou para sua terra trazendo os deuses sírios, prata e ouro.</a:t>
            </a:r>
          </a:p>
        </p:txBody>
      </p:sp>
      <p:cxnSp>
        <p:nvCxnSpPr>
          <p:cNvPr id="11" name="Conector em Curva 10">
            <a:extLst>
              <a:ext uri="{FF2B5EF4-FFF2-40B4-BE49-F238E27FC236}">
                <a16:creationId xmlns:a16="http://schemas.microsoft.com/office/drawing/2014/main" id="{C9B6D598-F967-834C-B7A4-614F09F5CDFD}"/>
              </a:ext>
            </a:extLst>
          </p:cNvPr>
          <p:cNvCxnSpPr/>
          <p:nvPr/>
        </p:nvCxnSpPr>
        <p:spPr>
          <a:xfrm flipV="1">
            <a:off x="5876144" y="2006824"/>
            <a:ext cx="1828800" cy="496533"/>
          </a:xfrm>
          <a:prstGeom prst="curvedConnector3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77097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11 e 12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9F00F31-4579-2E4B-9E28-9C9547258700}"/>
              </a:ext>
            </a:extLst>
          </p:cNvPr>
          <p:cNvSpPr/>
          <p:nvPr/>
        </p:nvSpPr>
        <p:spPr>
          <a:xfrm>
            <a:off x="2081097" y="1167030"/>
            <a:ext cx="539822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aseline="30000" dirty="0"/>
              <a:t>9</a:t>
            </a:r>
            <a:r>
              <a:rPr lang="pt-BR" sz="1600" dirty="0"/>
              <a:t>E entrará no reino o </a:t>
            </a:r>
            <a:r>
              <a:rPr lang="pt-BR" sz="1600" dirty="0">
                <a:highlight>
                  <a:srgbClr val="808000"/>
                </a:highlight>
              </a:rPr>
              <a:t>rei do sul</a:t>
            </a:r>
            <a:r>
              <a:rPr lang="pt-BR" sz="1600" dirty="0"/>
              <a:t>, e tornará para a sua terra.</a:t>
            </a:r>
            <a:br>
              <a:rPr lang="pt-BR" sz="1600" dirty="0"/>
            </a:br>
            <a:r>
              <a:rPr lang="pt-BR" sz="1600" baseline="30000" dirty="0"/>
              <a:t>10</a:t>
            </a:r>
            <a:r>
              <a:rPr lang="pt-BR" sz="1600" dirty="0"/>
              <a:t>Mas seus filhos intervirão e reunirão uma multidão de grandes forças; e virá apressadamente e </a:t>
            </a:r>
            <a:r>
              <a:rPr lang="pt-BR" sz="1600" dirty="0">
                <a:highlight>
                  <a:srgbClr val="808000"/>
                </a:highlight>
              </a:rPr>
              <a:t>inundará</a:t>
            </a:r>
            <a:r>
              <a:rPr lang="pt-BR" sz="1600" dirty="0"/>
              <a:t>, e passará adiante; e, voltando levará a guerra até a sua </a:t>
            </a:r>
            <a:r>
              <a:rPr lang="pt-BR" sz="1600" dirty="0">
                <a:highlight>
                  <a:srgbClr val="808000"/>
                </a:highlight>
              </a:rPr>
              <a:t>fortaleza</a:t>
            </a:r>
            <a:r>
              <a:rPr lang="pt-BR" sz="1600" dirty="0"/>
              <a:t>.</a:t>
            </a:r>
            <a:br>
              <a:rPr lang="pt-BR" sz="1600" dirty="0"/>
            </a:br>
            <a:r>
              <a:rPr lang="pt-BR" sz="1600" baseline="30000" dirty="0"/>
              <a:t>11</a:t>
            </a:r>
            <a:r>
              <a:rPr lang="pt-BR" sz="1600" dirty="0"/>
              <a:t>Então o </a:t>
            </a:r>
            <a:r>
              <a:rPr lang="pt-BR" sz="1600" dirty="0">
                <a:highlight>
                  <a:srgbClr val="808000"/>
                </a:highlight>
              </a:rPr>
              <a:t>rei do sul </a:t>
            </a:r>
            <a:r>
              <a:rPr lang="pt-BR" sz="1600" dirty="0"/>
              <a:t>se exasperará, e sairá, e pelejará contra ele, contra o </a:t>
            </a:r>
            <a:r>
              <a:rPr lang="pt-BR" sz="1600" dirty="0">
                <a:highlight>
                  <a:srgbClr val="808000"/>
                </a:highlight>
              </a:rPr>
              <a:t>rei do norte</a:t>
            </a:r>
            <a:r>
              <a:rPr lang="pt-BR" sz="1600" dirty="0"/>
              <a:t>; este porá em campo grande multidão, e aquela multidão será entregue na sua mão.</a:t>
            </a:r>
            <a:br>
              <a:rPr lang="pt-BR" sz="1600" dirty="0"/>
            </a:br>
            <a:r>
              <a:rPr lang="pt-BR" sz="1600" baseline="30000" dirty="0"/>
              <a:t>12</a:t>
            </a:r>
            <a:r>
              <a:rPr lang="pt-BR" sz="1600" dirty="0"/>
              <a:t>A multidão será tirada e o seu coração </a:t>
            </a:r>
            <a:r>
              <a:rPr lang="pt-BR" sz="1600" dirty="0">
                <a:highlight>
                  <a:srgbClr val="808000"/>
                </a:highlight>
              </a:rPr>
              <a:t>se elevará</a:t>
            </a:r>
            <a:r>
              <a:rPr lang="pt-BR" sz="1600" dirty="0"/>
              <a:t>; mas ainda que derrubará muitos milhares, contudo não prevalecerá.</a:t>
            </a:r>
            <a:br>
              <a:rPr lang="pt-BR" sz="1600" dirty="0"/>
            </a:br>
            <a:r>
              <a:rPr lang="pt-BR" sz="1600" baseline="30000" dirty="0"/>
              <a:t>13</a:t>
            </a:r>
            <a:r>
              <a:rPr lang="pt-BR" sz="1600" dirty="0"/>
              <a:t>Porque o </a:t>
            </a:r>
            <a:r>
              <a:rPr lang="pt-BR" sz="1600" dirty="0">
                <a:highlight>
                  <a:srgbClr val="808000"/>
                </a:highlight>
              </a:rPr>
              <a:t>rei do norte </a:t>
            </a:r>
            <a:r>
              <a:rPr lang="pt-BR" sz="1600" dirty="0"/>
              <a:t>tornará, e porá em campo uma multidão maior do que a primeira, e ao fim dos tempos, isto é, de anos, virá à pressa com grande exército e com muitas riquezas.</a:t>
            </a:r>
            <a:br>
              <a:rPr lang="pt-BR" sz="1600" dirty="0"/>
            </a:br>
            <a:r>
              <a:rPr lang="pt-BR" sz="1600" baseline="30000" dirty="0"/>
              <a:t>14</a:t>
            </a:r>
            <a:r>
              <a:rPr lang="pt-BR" sz="1600" dirty="0"/>
              <a:t>E, naqueles tempos, muitos </a:t>
            </a:r>
            <a:r>
              <a:rPr lang="pt-BR" sz="1600" dirty="0">
                <a:highlight>
                  <a:srgbClr val="808000"/>
                </a:highlight>
              </a:rPr>
              <a:t>se levantarão </a:t>
            </a:r>
            <a:r>
              <a:rPr lang="pt-BR" sz="1600" dirty="0"/>
              <a:t>contra o </a:t>
            </a:r>
            <a:r>
              <a:rPr lang="pt-BR" sz="1600" dirty="0">
                <a:highlight>
                  <a:srgbClr val="808000"/>
                </a:highlight>
              </a:rPr>
              <a:t>rei do sul</a:t>
            </a:r>
            <a:r>
              <a:rPr lang="pt-BR" sz="1600" dirty="0"/>
              <a:t>; </a:t>
            </a:r>
            <a:r>
              <a:rPr lang="pt-BR" sz="1600" u="sng" dirty="0"/>
              <a:t>e os violentos dentre o teu povo </a:t>
            </a:r>
            <a:r>
              <a:rPr lang="pt-BR" sz="1600" dirty="0">
                <a:highlight>
                  <a:srgbClr val="808000"/>
                </a:highlight>
              </a:rPr>
              <a:t>se levantarão </a:t>
            </a:r>
            <a:r>
              <a:rPr lang="pt-BR" sz="1600" dirty="0"/>
              <a:t>para cumprir a visão, mas eles cairão.</a:t>
            </a:r>
            <a:br>
              <a:rPr lang="pt-BR" sz="1600" dirty="0"/>
            </a:br>
            <a:r>
              <a:rPr lang="pt-BR" sz="1600" baseline="30000" dirty="0"/>
              <a:t>15</a:t>
            </a:r>
            <a:r>
              <a:rPr lang="pt-BR" sz="1600" dirty="0"/>
              <a:t>E o </a:t>
            </a:r>
            <a:r>
              <a:rPr lang="pt-BR" sz="1600" dirty="0">
                <a:highlight>
                  <a:srgbClr val="808000"/>
                </a:highlight>
              </a:rPr>
              <a:t>rei do norte </a:t>
            </a:r>
            <a:r>
              <a:rPr lang="pt-BR" sz="1600" dirty="0"/>
              <a:t>virá, e levantará baluartes, e tomará a </a:t>
            </a:r>
            <a:r>
              <a:rPr lang="pt-BR" sz="1600" dirty="0">
                <a:highlight>
                  <a:srgbClr val="808000"/>
                </a:highlight>
              </a:rPr>
              <a:t>cidade forte</a:t>
            </a:r>
            <a:r>
              <a:rPr lang="pt-BR" sz="1600" dirty="0"/>
              <a:t>; e os braços do </a:t>
            </a:r>
            <a:r>
              <a:rPr lang="pt-BR" sz="1600" dirty="0">
                <a:highlight>
                  <a:srgbClr val="808000"/>
                </a:highlight>
              </a:rPr>
              <a:t>[rei do] sul </a:t>
            </a:r>
            <a:r>
              <a:rPr lang="pt-BR" sz="1600" dirty="0"/>
              <a:t>não poderão resistir, nem o seu povo escolhido, pois não haverá força para resistir.</a:t>
            </a:r>
            <a:br>
              <a:rPr lang="pt-BR" sz="1600" dirty="0"/>
            </a:br>
            <a:br>
              <a:rPr lang="pt-BR" sz="1600" dirty="0"/>
            </a:br>
            <a:r>
              <a:rPr lang="pt-BR" sz="16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11:9-15</a:t>
            </a:r>
            <a:endParaRPr lang="pt-BR" sz="1600" dirty="0">
              <a:effectLst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72114DE-E042-6A4C-B47F-3C58EC221402}"/>
              </a:ext>
            </a:extLst>
          </p:cNvPr>
          <p:cNvSpPr txBox="1"/>
          <p:nvPr/>
        </p:nvSpPr>
        <p:spPr>
          <a:xfrm>
            <a:off x="342163" y="3436882"/>
            <a:ext cx="14536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GUERRAS</a:t>
            </a:r>
            <a:br>
              <a:rPr lang="pt-BR" sz="1400" dirty="0"/>
            </a:br>
            <a:r>
              <a:rPr lang="pt-BR" sz="1400" dirty="0"/>
              <a:t>SÍRIAS</a:t>
            </a:r>
          </a:p>
        </p:txBody>
      </p:sp>
      <p:sp>
        <p:nvSpPr>
          <p:cNvPr id="17" name="Chave Dupla 16">
            <a:extLst>
              <a:ext uri="{FF2B5EF4-FFF2-40B4-BE49-F238E27FC236}">
                <a16:creationId xmlns:a16="http://schemas.microsoft.com/office/drawing/2014/main" id="{9C3052EB-4AB9-D24B-A3DB-A763E5A0025C}"/>
              </a:ext>
            </a:extLst>
          </p:cNvPr>
          <p:cNvSpPr/>
          <p:nvPr/>
        </p:nvSpPr>
        <p:spPr>
          <a:xfrm>
            <a:off x="1346428" y="1140362"/>
            <a:ext cx="6613541" cy="5089592"/>
          </a:xfrm>
          <a:prstGeom prst="bracePair">
            <a:avLst/>
          </a:prstGeom>
          <a:ln w="381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B92B37D-ECED-CD4B-9EAF-1C77C2BF7092}"/>
              </a:ext>
            </a:extLst>
          </p:cNvPr>
          <p:cNvSpPr txBox="1"/>
          <p:nvPr/>
        </p:nvSpPr>
        <p:spPr>
          <a:xfrm>
            <a:off x="7959969" y="1053668"/>
            <a:ext cx="3542029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Os dois reinos frequentemente retomavam suas disputas, durante mais de um século os judeus observaram essas guerras.</a:t>
            </a:r>
          </a:p>
          <a:p>
            <a:endParaRPr lang="pt-BR" sz="1400" dirty="0"/>
          </a:p>
          <a:p>
            <a:r>
              <a:rPr lang="pt-BR" sz="1400" dirty="0"/>
              <a:t>Em 242 a.C. </a:t>
            </a:r>
            <a:r>
              <a:rPr lang="pt-BR" sz="1400" dirty="0" err="1"/>
              <a:t>Seleuco</a:t>
            </a:r>
            <a:r>
              <a:rPr lang="pt-BR" sz="1400" dirty="0"/>
              <a:t> II </a:t>
            </a:r>
            <a:r>
              <a:rPr lang="pt-BR" sz="1400" dirty="0" err="1"/>
              <a:t>Calínico</a:t>
            </a:r>
            <a:r>
              <a:rPr lang="pt-BR" sz="1400" dirty="0"/>
              <a:t> tentou vingar-se da grande derrota sofrida, mas seu exército foi destruído e teve de retornar para sua terra.</a:t>
            </a:r>
          </a:p>
          <a:p>
            <a:r>
              <a:rPr lang="pt-BR" sz="1400" dirty="0" err="1"/>
              <a:t>Seleuco</a:t>
            </a:r>
            <a:r>
              <a:rPr lang="pt-BR" sz="1400" dirty="0"/>
              <a:t> III e </a:t>
            </a:r>
            <a:r>
              <a:rPr lang="pt-BR" sz="1400" dirty="0" err="1"/>
              <a:t>Antíoco</a:t>
            </a:r>
            <a:r>
              <a:rPr lang="pt-BR" sz="1400" dirty="0"/>
              <a:t> III o Grande fizeram guerra novamente contra o sul.</a:t>
            </a:r>
          </a:p>
          <a:p>
            <a:endParaRPr lang="pt-BR" sz="1400" dirty="0"/>
          </a:p>
          <a:p>
            <a:r>
              <a:rPr lang="pt-BR" sz="1400" dirty="0"/>
              <a:t>Em 217 a.C. foi travada a batalha de Ráfia, neste ano 70.000 soldados e 5.000 cavaleiros se achavam empenhados de cada lado. O exército do norte acabou sendo derrotado pelo sul.</a:t>
            </a:r>
          </a:p>
          <a:p>
            <a:endParaRPr lang="pt-BR" sz="1400" dirty="0"/>
          </a:p>
          <a:p>
            <a:r>
              <a:rPr lang="pt-BR" sz="1400" dirty="0"/>
              <a:t>Após sua derrota em Rafia, </a:t>
            </a:r>
            <a:r>
              <a:rPr lang="pt-BR" sz="1400" dirty="0" err="1"/>
              <a:t>Antíoco</a:t>
            </a:r>
            <a:r>
              <a:rPr lang="pt-BR" sz="1400" dirty="0"/>
              <a:t> III se organizou e preparou-se para um segundo ataque ao Egito. Naquela </a:t>
            </a:r>
            <a:r>
              <a:rPr lang="pt-BR" sz="1400" dirty="0" err="1"/>
              <a:t>eopca</a:t>
            </a:r>
            <a:r>
              <a:rPr lang="pt-BR" sz="1400" dirty="0"/>
              <a:t> o sul tinha um novo rei Ptolomeu V Epifânio, um garoto de 6 anos de idade.</a:t>
            </a:r>
          </a:p>
          <a:p>
            <a:r>
              <a:rPr lang="pt-BR" sz="1400" dirty="0" err="1"/>
              <a:t>Antíoco</a:t>
            </a:r>
            <a:r>
              <a:rPr lang="pt-BR" sz="1400" dirty="0"/>
              <a:t> III fez uma aliança com Felipe da Macedônia e se ergueram contra o rei do sul.</a:t>
            </a:r>
          </a:p>
        </p:txBody>
      </p:sp>
    </p:spTree>
    <p:extLst>
      <p:ext uri="{BB962C8B-B14F-4D97-AF65-F5344CB8AC3E}">
        <p14:creationId xmlns:p14="http://schemas.microsoft.com/office/powerpoint/2010/main" val="2712935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11 e 12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9F00F31-4579-2E4B-9E28-9C9547258700}"/>
              </a:ext>
            </a:extLst>
          </p:cNvPr>
          <p:cNvSpPr/>
          <p:nvPr/>
        </p:nvSpPr>
        <p:spPr>
          <a:xfrm>
            <a:off x="2080890" y="1297835"/>
            <a:ext cx="539822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16</a:t>
            </a:r>
            <a:r>
              <a:rPr lang="pt-BR" u="sng" dirty="0"/>
              <a:t>O que, pois, há de vir </a:t>
            </a:r>
            <a:r>
              <a:rPr lang="pt-BR" dirty="0"/>
              <a:t>contra ele fará segundo a sua vontade, e ninguém poderá resistir diante dele; e </a:t>
            </a:r>
            <a:r>
              <a:rPr lang="pt-BR" u="sng" dirty="0"/>
              <a:t>estará na terra gloriosa, e por sua mão haverá destruição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17</a:t>
            </a:r>
            <a:r>
              <a:rPr lang="pt-BR" dirty="0"/>
              <a:t>E </a:t>
            </a:r>
            <a:r>
              <a:rPr lang="pt-BR" dirty="0">
                <a:highlight>
                  <a:srgbClr val="808000"/>
                </a:highlight>
              </a:rPr>
              <a:t>dirigirá o seu rosto</a:t>
            </a:r>
            <a:r>
              <a:rPr lang="pt-BR" dirty="0"/>
              <a:t>, para vir com a potência de todo o seu reino, e com ele os retos, assim ele fará; </a:t>
            </a:r>
            <a:r>
              <a:rPr lang="pt-BR" u="sng" dirty="0"/>
              <a:t>e lhe dará </a:t>
            </a:r>
            <a:r>
              <a:rPr lang="pt-BR" u="sng" dirty="0">
                <a:highlight>
                  <a:srgbClr val="008000"/>
                </a:highlight>
              </a:rPr>
              <a:t>uma filha das mulheres</a:t>
            </a:r>
            <a:r>
              <a:rPr lang="pt-BR" u="sng" dirty="0"/>
              <a:t>, para corrompê-la; ela, porém, não subsistirá, nem será para ele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18</a:t>
            </a:r>
            <a:r>
              <a:rPr lang="pt-BR" dirty="0"/>
              <a:t>Depois </a:t>
            </a:r>
            <a:r>
              <a:rPr lang="pt-BR" dirty="0">
                <a:highlight>
                  <a:srgbClr val="808000"/>
                </a:highlight>
              </a:rPr>
              <a:t>virará o seu rosto </a:t>
            </a:r>
            <a:r>
              <a:rPr lang="pt-BR" dirty="0"/>
              <a:t>para as ilhas, e tomará muitas; </a:t>
            </a:r>
            <a:r>
              <a:rPr lang="pt-BR" u="sng" dirty="0"/>
              <a:t>mas um príncipe fará cessar o seu opróbrio contra ele, e ainda fará recair sobre ele o seu opróbrio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19</a:t>
            </a:r>
            <a:r>
              <a:rPr lang="pt-BR" u="sng" dirty="0">
                <a:highlight>
                  <a:srgbClr val="808000"/>
                </a:highlight>
              </a:rPr>
              <a:t>Virará então o seu rosto</a:t>
            </a:r>
            <a:r>
              <a:rPr lang="pt-BR" u="sng" dirty="0"/>
              <a:t> para as </a:t>
            </a:r>
            <a:r>
              <a:rPr lang="pt-BR" u="sng" dirty="0">
                <a:highlight>
                  <a:srgbClr val="808000"/>
                </a:highlight>
              </a:rPr>
              <a:t>fortalezas</a:t>
            </a:r>
            <a:r>
              <a:rPr lang="pt-BR" u="sng" dirty="0"/>
              <a:t> da sua própria terra, mas tropeçará, e cairá, e não será achado.</a:t>
            </a:r>
            <a:br>
              <a:rPr lang="pt-BR" dirty="0"/>
            </a:br>
            <a:r>
              <a:rPr lang="pt-BR" baseline="30000" dirty="0"/>
              <a:t>20</a:t>
            </a:r>
            <a:r>
              <a:rPr lang="pt-BR" dirty="0"/>
              <a:t>E em seu lugar </a:t>
            </a:r>
            <a:r>
              <a:rPr lang="pt-BR" dirty="0">
                <a:highlight>
                  <a:srgbClr val="808000"/>
                </a:highlight>
              </a:rPr>
              <a:t>se levantará </a:t>
            </a:r>
            <a:r>
              <a:rPr lang="pt-BR" dirty="0"/>
              <a:t>quem </a:t>
            </a:r>
            <a:r>
              <a:rPr lang="pt-BR" u="sng" dirty="0"/>
              <a:t>fará passar um arrecadador pela glória do reino</a:t>
            </a:r>
            <a:r>
              <a:rPr lang="pt-BR" dirty="0"/>
              <a:t>; mas em poucos dias será quebrantado, e isto </a:t>
            </a:r>
            <a:r>
              <a:rPr lang="pt-BR" u="sng" dirty="0"/>
              <a:t>sem ira e sem batalha</a:t>
            </a:r>
            <a:r>
              <a:rPr lang="pt-BR" dirty="0"/>
              <a:t>.</a:t>
            </a:r>
            <a:br>
              <a:rPr lang="pt-BR" dirty="0"/>
            </a:br>
            <a:br>
              <a:rPr lang="pt-BR" dirty="0"/>
            </a:b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11:16-20</a:t>
            </a:r>
            <a:endParaRPr lang="pt-BR" dirty="0">
              <a:effectLst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72114DE-E042-6A4C-B47F-3C58EC221402}"/>
              </a:ext>
            </a:extLst>
          </p:cNvPr>
          <p:cNvSpPr txBox="1"/>
          <p:nvPr/>
        </p:nvSpPr>
        <p:spPr>
          <a:xfrm>
            <a:off x="342163" y="3544603"/>
            <a:ext cx="14536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ROMA PAGÃ</a:t>
            </a:r>
          </a:p>
        </p:txBody>
      </p:sp>
      <p:sp>
        <p:nvSpPr>
          <p:cNvPr id="17" name="Chave Dupla 16">
            <a:extLst>
              <a:ext uri="{FF2B5EF4-FFF2-40B4-BE49-F238E27FC236}">
                <a16:creationId xmlns:a16="http://schemas.microsoft.com/office/drawing/2014/main" id="{9C3052EB-4AB9-D24B-A3DB-A763E5A0025C}"/>
              </a:ext>
            </a:extLst>
          </p:cNvPr>
          <p:cNvSpPr/>
          <p:nvPr/>
        </p:nvSpPr>
        <p:spPr>
          <a:xfrm>
            <a:off x="1346428" y="1140362"/>
            <a:ext cx="6613541" cy="5089592"/>
          </a:xfrm>
          <a:prstGeom prst="bracePair">
            <a:avLst/>
          </a:prstGeom>
          <a:ln w="381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6EB27EB-DA1D-1E49-8829-C853DFEF04C8}"/>
              </a:ext>
            </a:extLst>
          </p:cNvPr>
          <p:cNvSpPr txBox="1"/>
          <p:nvPr/>
        </p:nvSpPr>
        <p:spPr>
          <a:xfrm>
            <a:off x="7959969" y="1053668"/>
            <a:ext cx="354202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O que vier (Roma) fará segundo sua vontade e ninguém poderá resistir diante dele. Roma surge no cenário protegendo o Egito de </a:t>
            </a:r>
            <a:r>
              <a:rPr lang="pt-BR" sz="1400" dirty="0" err="1"/>
              <a:t>Antíoco</a:t>
            </a:r>
            <a:r>
              <a:rPr lang="pt-BR" sz="1400" dirty="0"/>
              <a:t> IV, posteriormente entrará na terra gloriosa, Palestina.</a:t>
            </a:r>
          </a:p>
          <a:p>
            <a:endParaRPr lang="pt-BR" sz="1400" dirty="0"/>
          </a:p>
          <a:p>
            <a:r>
              <a:rPr lang="pt-BR" sz="1400" dirty="0"/>
              <a:t>(</a:t>
            </a:r>
            <a:r>
              <a:rPr lang="pt-BR" sz="1400" dirty="0" err="1"/>
              <a:t>Julio</a:t>
            </a:r>
            <a:r>
              <a:rPr lang="pt-BR" sz="1400" dirty="0"/>
              <a:t> César, </a:t>
            </a:r>
            <a:r>
              <a:rPr lang="pt-BR" sz="1400" dirty="0" err="1"/>
              <a:t>Cleopatra</a:t>
            </a:r>
            <a:r>
              <a:rPr lang="pt-BR" sz="1400" dirty="0"/>
              <a:t> e traição de </a:t>
            </a:r>
            <a:r>
              <a:rPr lang="pt-BR" sz="1400" dirty="0" err="1"/>
              <a:t>Julio</a:t>
            </a:r>
            <a:r>
              <a:rPr lang="pt-BR" sz="1400" dirty="0"/>
              <a:t> Cesar pelo senado romano, organizado por G. Cassius </a:t>
            </a:r>
            <a:r>
              <a:rPr lang="pt-BR" sz="1400" dirty="0" err="1"/>
              <a:t>Longinus</a:t>
            </a:r>
            <a:r>
              <a:rPr lang="pt-BR" sz="1400" dirty="0"/>
              <a:t>)</a:t>
            </a:r>
          </a:p>
          <a:p>
            <a:endParaRPr lang="pt-BR" sz="1400" dirty="0"/>
          </a:p>
          <a:p>
            <a:r>
              <a:rPr lang="pt-BR" sz="1400" dirty="0"/>
              <a:t>César Augusto foi o primeiro imperador romano, foi este que também estabeleceu o imposto do império (</a:t>
            </a:r>
            <a:r>
              <a:rPr lang="pt-BR" sz="1400" dirty="0" err="1"/>
              <a:t>Lc</a:t>
            </a:r>
            <a:r>
              <a:rPr lang="pt-BR" sz="1400" dirty="0"/>
              <a:t> 2.1) na sua época foi estabelecida a - </a:t>
            </a:r>
            <a:r>
              <a:rPr lang="pt-BR" sz="1400" b="1" dirty="0" err="1"/>
              <a:t>Pax</a:t>
            </a:r>
            <a:r>
              <a:rPr lang="pt-BR" sz="1400" b="1" dirty="0"/>
              <a:t> Romana</a:t>
            </a:r>
            <a:r>
              <a:rPr lang="pt-BR" sz="1400" dirty="0"/>
              <a:t> foi um período de paz e prosperidade que aconteceu de 27 a.C. até 180 d.C.</a:t>
            </a:r>
          </a:p>
        </p:txBody>
      </p:sp>
    </p:spTree>
    <p:extLst>
      <p:ext uri="{BB962C8B-B14F-4D97-AF65-F5344CB8AC3E}">
        <p14:creationId xmlns:p14="http://schemas.microsoft.com/office/powerpoint/2010/main" val="21394410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11 e 12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9F00F31-4579-2E4B-9E28-9C9547258700}"/>
              </a:ext>
            </a:extLst>
          </p:cNvPr>
          <p:cNvSpPr/>
          <p:nvPr/>
        </p:nvSpPr>
        <p:spPr>
          <a:xfrm>
            <a:off x="2080890" y="1574832"/>
            <a:ext cx="539822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21</a:t>
            </a:r>
            <a:r>
              <a:rPr lang="pt-BR" dirty="0"/>
              <a:t>Depois </a:t>
            </a:r>
            <a:r>
              <a:rPr lang="pt-BR" dirty="0">
                <a:highlight>
                  <a:srgbClr val="808000"/>
                </a:highlight>
              </a:rPr>
              <a:t>se levantará </a:t>
            </a:r>
            <a:r>
              <a:rPr lang="pt-BR" dirty="0"/>
              <a:t>em seu lugar </a:t>
            </a:r>
            <a:r>
              <a:rPr lang="pt-BR" u="sng" dirty="0"/>
              <a:t>um homem vil</a:t>
            </a:r>
            <a:r>
              <a:rPr lang="pt-BR" dirty="0"/>
              <a:t>, ao </a:t>
            </a:r>
            <a:r>
              <a:rPr lang="pt-BR" u="sng" dirty="0"/>
              <a:t>qual não tinham dado a dignidade real</a:t>
            </a:r>
            <a:r>
              <a:rPr lang="pt-BR" dirty="0"/>
              <a:t>; mas ele virá caladamente, e tomará o reino com engano.</a:t>
            </a:r>
            <a:br>
              <a:rPr lang="pt-BR" dirty="0"/>
            </a:br>
            <a:r>
              <a:rPr lang="pt-BR" baseline="30000" dirty="0"/>
              <a:t>22</a:t>
            </a:r>
            <a:r>
              <a:rPr lang="pt-BR" dirty="0"/>
              <a:t>E com os braços de uma </a:t>
            </a:r>
            <a:r>
              <a:rPr lang="pt-BR" dirty="0">
                <a:highlight>
                  <a:srgbClr val="808000"/>
                </a:highlight>
              </a:rPr>
              <a:t>inundação</a:t>
            </a:r>
            <a:r>
              <a:rPr lang="pt-BR" dirty="0"/>
              <a:t> serão varridos de diante dele; e serão quebrantados, </a:t>
            </a:r>
            <a:r>
              <a:rPr lang="pt-BR" u="sng" dirty="0">
                <a:highlight>
                  <a:srgbClr val="008000"/>
                </a:highlight>
              </a:rPr>
              <a:t>como também o príncipe da aliança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23</a:t>
            </a:r>
            <a:r>
              <a:rPr lang="pt-BR" dirty="0"/>
              <a:t>E, </a:t>
            </a:r>
            <a:r>
              <a:rPr lang="pt-BR" u="sng" dirty="0"/>
              <a:t>depois do concerto com ele</a:t>
            </a:r>
            <a:r>
              <a:rPr lang="pt-BR" dirty="0"/>
              <a:t>, usará de engano; e subirá, e se tornará forte com pouca gente.</a:t>
            </a:r>
            <a:br>
              <a:rPr lang="pt-BR" dirty="0"/>
            </a:br>
            <a:r>
              <a:rPr lang="pt-BR" baseline="30000" dirty="0"/>
              <a:t>24</a:t>
            </a:r>
            <a:r>
              <a:rPr lang="pt-BR" dirty="0"/>
              <a:t>Virá também caladamente aos lugares mais férteis da província, e fará o que nunca fizeram seus pais, nem os pais de seus pais; repartirá entre eles a presa e os despojos, e os bens, e formará os seus projetos contra as fortalezas, mas por certo tempo.</a:t>
            </a:r>
            <a:br>
              <a:rPr lang="pt-BR" dirty="0"/>
            </a:br>
            <a:br>
              <a:rPr lang="pt-BR" dirty="0"/>
            </a:b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11:21-24</a:t>
            </a:r>
            <a:endParaRPr lang="pt-BR" dirty="0">
              <a:effectLst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72114DE-E042-6A4C-B47F-3C58EC221402}"/>
              </a:ext>
            </a:extLst>
          </p:cNvPr>
          <p:cNvSpPr txBox="1"/>
          <p:nvPr/>
        </p:nvSpPr>
        <p:spPr>
          <a:xfrm>
            <a:off x="342163" y="3544603"/>
            <a:ext cx="14536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ROMA PAGÃ</a:t>
            </a:r>
          </a:p>
        </p:txBody>
      </p:sp>
      <p:sp>
        <p:nvSpPr>
          <p:cNvPr id="17" name="Chave Dupla 16">
            <a:extLst>
              <a:ext uri="{FF2B5EF4-FFF2-40B4-BE49-F238E27FC236}">
                <a16:creationId xmlns:a16="http://schemas.microsoft.com/office/drawing/2014/main" id="{9C3052EB-4AB9-D24B-A3DB-A763E5A0025C}"/>
              </a:ext>
            </a:extLst>
          </p:cNvPr>
          <p:cNvSpPr/>
          <p:nvPr/>
        </p:nvSpPr>
        <p:spPr>
          <a:xfrm>
            <a:off x="1346428" y="1140362"/>
            <a:ext cx="6613541" cy="5089592"/>
          </a:xfrm>
          <a:prstGeom prst="bracePair">
            <a:avLst/>
          </a:prstGeom>
          <a:ln w="381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890F280-7923-C144-8C80-1F3CCE4068F0}"/>
              </a:ext>
            </a:extLst>
          </p:cNvPr>
          <p:cNvSpPr txBox="1"/>
          <p:nvPr/>
        </p:nvSpPr>
        <p:spPr>
          <a:xfrm>
            <a:off x="7959969" y="1140362"/>
            <a:ext cx="354202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Tibério não era filho de Augusto, mas de sua esposa, Lívia. Relutante e sem alternativas Augusto fez de Tibério seu sucessor. Tibério era conhecido como um homem sem caráter e vil, foi em seu reinado que Jesus Cristo nosso Senhor foi crucificado.</a:t>
            </a:r>
          </a:p>
        </p:txBody>
      </p:sp>
    </p:spTree>
    <p:extLst>
      <p:ext uri="{BB962C8B-B14F-4D97-AF65-F5344CB8AC3E}">
        <p14:creationId xmlns:p14="http://schemas.microsoft.com/office/powerpoint/2010/main" val="31779872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11 e 12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9F00F31-4579-2E4B-9E28-9C9547258700}"/>
              </a:ext>
            </a:extLst>
          </p:cNvPr>
          <p:cNvSpPr/>
          <p:nvPr/>
        </p:nvSpPr>
        <p:spPr>
          <a:xfrm>
            <a:off x="2080890" y="1574832"/>
            <a:ext cx="539822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25</a:t>
            </a:r>
            <a:r>
              <a:rPr lang="pt-BR" dirty="0"/>
              <a:t>E suscitará a sua força e a sua coragem contra o </a:t>
            </a:r>
            <a:r>
              <a:rPr lang="pt-BR" dirty="0">
                <a:highlight>
                  <a:srgbClr val="808000"/>
                </a:highlight>
              </a:rPr>
              <a:t>rei do sul</a:t>
            </a:r>
            <a:r>
              <a:rPr lang="pt-BR" dirty="0"/>
              <a:t> com um grande exército; e o </a:t>
            </a:r>
            <a:r>
              <a:rPr lang="pt-BR" dirty="0">
                <a:highlight>
                  <a:srgbClr val="808000"/>
                </a:highlight>
              </a:rPr>
              <a:t>rei do sul </a:t>
            </a:r>
            <a:r>
              <a:rPr lang="pt-BR" dirty="0"/>
              <a:t>se envolverá na guerra com um grande e mui poderoso exército; mas não subsistirá, porque maquinarão projetos contra ele.</a:t>
            </a:r>
            <a:br>
              <a:rPr lang="pt-BR" dirty="0"/>
            </a:br>
            <a:r>
              <a:rPr lang="pt-BR" baseline="30000" dirty="0"/>
              <a:t>26</a:t>
            </a:r>
            <a:r>
              <a:rPr lang="pt-BR" dirty="0"/>
              <a:t>E os que comerem os seus alimentos o destruirão; e o exército dele será arrasado, e cairão muitos mortos.</a:t>
            </a:r>
            <a:br>
              <a:rPr lang="pt-BR" dirty="0"/>
            </a:br>
            <a:r>
              <a:rPr lang="pt-BR" baseline="30000" dirty="0"/>
              <a:t>27</a:t>
            </a:r>
            <a:r>
              <a:rPr lang="pt-BR" dirty="0">
                <a:highlight>
                  <a:srgbClr val="008000"/>
                </a:highlight>
              </a:rPr>
              <a:t>Também estes dois reis terão o coração atento para fazerem o mal, e a uma mesma mesa falarão a mentira; mas isso não prosperará, porque ainda verá o fim no tempo determinado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28</a:t>
            </a:r>
            <a:r>
              <a:rPr lang="pt-BR" dirty="0"/>
              <a:t>Então tornará para a sua terra com muitos bens, e o seu coração será contra a </a:t>
            </a:r>
            <a:r>
              <a:rPr lang="pt-BR" dirty="0">
                <a:highlight>
                  <a:srgbClr val="808000"/>
                </a:highlight>
              </a:rPr>
              <a:t>santa aliança</a:t>
            </a:r>
            <a:r>
              <a:rPr lang="pt-BR" dirty="0"/>
              <a:t>; e fará o que lhe aprouver, e tornará para a sua terra.</a:t>
            </a:r>
            <a:br>
              <a:rPr lang="pt-BR" dirty="0"/>
            </a:br>
            <a:br>
              <a:rPr lang="pt-BR" dirty="0"/>
            </a:b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11:25-28</a:t>
            </a:r>
            <a:endParaRPr lang="pt-BR" dirty="0">
              <a:effectLst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72114DE-E042-6A4C-B47F-3C58EC221402}"/>
              </a:ext>
            </a:extLst>
          </p:cNvPr>
          <p:cNvSpPr txBox="1"/>
          <p:nvPr/>
        </p:nvSpPr>
        <p:spPr>
          <a:xfrm>
            <a:off x="342163" y="3544603"/>
            <a:ext cx="14536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ROMA PAGÃ</a:t>
            </a:r>
          </a:p>
        </p:txBody>
      </p:sp>
      <p:sp>
        <p:nvSpPr>
          <p:cNvPr id="17" name="Chave Dupla 16">
            <a:extLst>
              <a:ext uri="{FF2B5EF4-FFF2-40B4-BE49-F238E27FC236}">
                <a16:creationId xmlns:a16="http://schemas.microsoft.com/office/drawing/2014/main" id="{9C3052EB-4AB9-D24B-A3DB-A763E5A0025C}"/>
              </a:ext>
            </a:extLst>
          </p:cNvPr>
          <p:cNvSpPr/>
          <p:nvPr/>
        </p:nvSpPr>
        <p:spPr>
          <a:xfrm>
            <a:off x="1346428" y="1140362"/>
            <a:ext cx="6613541" cy="5089592"/>
          </a:xfrm>
          <a:prstGeom prst="bracePair">
            <a:avLst/>
          </a:prstGeom>
          <a:ln w="381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25097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11 e 12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9F00F31-4579-2E4B-9E28-9C9547258700}"/>
              </a:ext>
            </a:extLst>
          </p:cNvPr>
          <p:cNvSpPr/>
          <p:nvPr/>
        </p:nvSpPr>
        <p:spPr>
          <a:xfrm>
            <a:off x="2080890" y="1353006"/>
            <a:ext cx="539822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aseline="30000" dirty="0"/>
              <a:t>29</a:t>
            </a:r>
            <a:r>
              <a:rPr lang="pt-BR" sz="1600" dirty="0">
                <a:highlight>
                  <a:srgbClr val="808000"/>
                </a:highlight>
              </a:rPr>
              <a:t>No tempo determinado</a:t>
            </a:r>
            <a:r>
              <a:rPr lang="pt-BR" sz="1600" dirty="0"/>
              <a:t> tornará a vir em direção do </a:t>
            </a:r>
            <a:r>
              <a:rPr lang="pt-BR" sz="1600" dirty="0">
                <a:highlight>
                  <a:srgbClr val="808000"/>
                </a:highlight>
              </a:rPr>
              <a:t>[rei do ] sul</a:t>
            </a:r>
            <a:r>
              <a:rPr lang="pt-BR" sz="1600" dirty="0"/>
              <a:t>; mas não será na última vez como foi na primeira.</a:t>
            </a:r>
            <a:br>
              <a:rPr lang="pt-BR" sz="1600" dirty="0"/>
            </a:br>
            <a:r>
              <a:rPr lang="pt-BR" sz="1600" baseline="30000" dirty="0"/>
              <a:t>30</a:t>
            </a:r>
            <a:r>
              <a:rPr lang="pt-BR" sz="1600" dirty="0"/>
              <a:t>Porque virão contra ele navios de </a:t>
            </a:r>
            <a:r>
              <a:rPr lang="pt-BR" sz="1600" dirty="0" err="1"/>
              <a:t>Quitim</a:t>
            </a:r>
            <a:r>
              <a:rPr lang="pt-BR" sz="1600" dirty="0"/>
              <a:t>, que lhe causarão tristeza; e voltará, e se indignará contra a </a:t>
            </a:r>
            <a:r>
              <a:rPr lang="pt-BR" sz="1600" dirty="0">
                <a:highlight>
                  <a:srgbClr val="808000"/>
                </a:highlight>
              </a:rPr>
              <a:t>santa aliança</a:t>
            </a:r>
            <a:r>
              <a:rPr lang="pt-BR" sz="1600" dirty="0"/>
              <a:t>, e fará o que lhe aprouver; voltará e atenderá aos que tiverem abandonado a </a:t>
            </a:r>
            <a:r>
              <a:rPr lang="pt-BR" sz="1600" dirty="0">
                <a:highlight>
                  <a:srgbClr val="808000"/>
                </a:highlight>
              </a:rPr>
              <a:t>santa aliança</a:t>
            </a:r>
            <a:r>
              <a:rPr lang="pt-BR" sz="1600" dirty="0"/>
              <a:t>.</a:t>
            </a:r>
            <a:br>
              <a:rPr lang="pt-BR" sz="1600" dirty="0"/>
            </a:br>
            <a:r>
              <a:rPr lang="pt-BR" sz="1600" baseline="30000" dirty="0"/>
              <a:t>31</a:t>
            </a:r>
            <a:r>
              <a:rPr lang="pt-BR" sz="1600" dirty="0"/>
              <a:t>E braços serão colocados sobre ele, que profanarão o </a:t>
            </a:r>
            <a:r>
              <a:rPr lang="pt-BR" sz="1600" dirty="0">
                <a:highlight>
                  <a:srgbClr val="008000"/>
                </a:highlight>
              </a:rPr>
              <a:t>santuário</a:t>
            </a:r>
            <a:r>
              <a:rPr lang="pt-BR" sz="1600" dirty="0"/>
              <a:t> e a </a:t>
            </a:r>
            <a:r>
              <a:rPr lang="pt-BR" sz="1600" dirty="0">
                <a:highlight>
                  <a:srgbClr val="808000"/>
                </a:highlight>
              </a:rPr>
              <a:t>fortaleza</a:t>
            </a:r>
            <a:r>
              <a:rPr lang="pt-BR" sz="1600" dirty="0"/>
              <a:t>, e tirarão o </a:t>
            </a:r>
            <a:r>
              <a:rPr lang="pt-BR" sz="1600" dirty="0">
                <a:highlight>
                  <a:srgbClr val="008000"/>
                </a:highlight>
              </a:rPr>
              <a:t>sacrifício contínuo</a:t>
            </a:r>
            <a:r>
              <a:rPr lang="pt-BR" sz="1600" dirty="0"/>
              <a:t>, estabelecendo </a:t>
            </a:r>
            <a:r>
              <a:rPr lang="pt-BR" sz="1600" dirty="0">
                <a:highlight>
                  <a:srgbClr val="008000"/>
                </a:highlight>
              </a:rPr>
              <a:t>abominação desoladora</a:t>
            </a:r>
            <a:r>
              <a:rPr lang="pt-BR" sz="1600" dirty="0"/>
              <a:t>.</a:t>
            </a:r>
            <a:br>
              <a:rPr lang="pt-BR" sz="1600" dirty="0"/>
            </a:br>
            <a:r>
              <a:rPr lang="pt-BR" sz="1600" baseline="30000" dirty="0"/>
              <a:t>32</a:t>
            </a:r>
            <a:r>
              <a:rPr lang="pt-BR" sz="1600" dirty="0"/>
              <a:t>E aos violadores da </a:t>
            </a:r>
            <a:r>
              <a:rPr lang="pt-BR" sz="1600" dirty="0">
                <a:highlight>
                  <a:srgbClr val="808000"/>
                </a:highlight>
              </a:rPr>
              <a:t>aliança</a:t>
            </a:r>
            <a:r>
              <a:rPr lang="pt-BR" sz="1600" dirty="0"/>
              <a:t> ele com lisonjas perverterá, mas o </a:t>
            </a:r>
            <a:r>
              <a:rPr lang="pt-BR" sz="1600" u="sng" dirty="0"/>
              <a:t>povo que conhece ao seu Deus se tornará forte e fará proezas</a:t>
            </a:r>
            <a:r>
              <a:rPr lang="pt-BR" sz="1600" dirty="0"/>
              <a:t>.</a:t>
            </a:r>
            <a:br>
              <a:rPr lang="pt-BR" sz="1600" dirty="0"/>
            </a:br>
            <a:r>
              <a:rPr lang="pt-BR" sz="1600" baseline="30000" dirty="0"/>
              <a:t>33</a:t>
            </a:r>
            <a:r>
              <a:rPr lang="pt-BR" sz="1600" u="sng" dirty="0"/>
              <a:t>E os </a:t>
            </a:r>
            <a:r>
              <a:rPr lang="pt-BR" sz="1600" u="sng" dirty="0">
                <a:highlight>
                  <a:srgbClr val="808000"/>
                </a:highlight>
              </a:rPr>
              <a:t>entendidos</a:t>
            </a:r>
            <a:r>
              <a:rPr lang="pt-BR" sz="1600" u="sng" dirty="0"/>
              <a:t> entre o povo ensinarão a muitos; todavia cairão pela espada, e pelo fogo, e pelo cativeiro, e pelo roubo, por muitos dias</a:t>
            </a:r>
            <a:r>
              <a:rPr lang="pt-BR" sz="1600" dirty="0"/>
              <a:t>.</a:t>
            </a:r>
            <a:br>
              <a:rPr lang="pt-BR" sz="1600" dirty="0"/>
            </a:br>
            <a:r>
              <a:rPr lang="pt-BR" sz="1600" baseline="30000" dirty="0"/>
              <a:t>34</a:t>
            </a:r>
            <a:r>
              <a:rPr lang="pt-BR" sz="1600" dirty="0"/>
              <a:t>E, caindo eles, serão ajudados com pequeno socorro; mas muitos se ajuntarão a eles com lisonjas.</a:t>
            </a:r>
            <a:br>
              <a:rPr lang="pt-BR" sz="1600" dirty="0"/>
            </a:br>
            <a:r>
              <a:rPr lang="pt-BR" sz="1600" baseline="30000" dirty="0"/>
              <a:t>35</a:t>
            </a:r>
            <a:r>
              <a:rPr lang="pt-BR" sz="1600" dirty="0"/>
              <a:t>E alguns dos </a:t>
            </a:r>
            <a:r>
              <a:rPr lang="pt-BR" sz="1600" dirty="0">
                <a:highlight>
                  <a:srgbClr val="808000"/>
                </a:highlight>
              </a:rPr>
              <a:t>entendidos</a:t>
            </a:r>
            <a:r>
              <a:rPr lang="pt-BR" sz="1600" dirty="0"/>
              <a:t> cairão, para serem provados, purificados, e embranquecidos, </a:t>
            </a:r>
            <a:r>
              <a:rPr lang="pt-BR" sz="1600" dirty="0">
                <a:highlight>
                  <a:srgbClr val="008000"/>
                </a:highlight>
              </a:rPr>
              <a:t>até ao fim do tempo</a:t>
            </a:r>
            <a:r>
              <a:rPr lang="pt-BR" sz="1600" dirty="0"/>
              <a:t>, porque será ainda para o </a:t>
            </a:r>
            <a:r>
              <a:rPr lang="pt-BR" sz="1600" dirty="0">
                <a:highlight>
                  <a:srgbClr val="808000"/>
                </a:highlight>
              </a:rPr>
              <a:t>tempo determinado</a:t>
            </a:r>
            <a:r>
              <a:rPr lang="pt-BR" sz="1600" dirty="0"/>
              <a:t>.</a:t>
            </a:r>
            <a:br>
              <a:rPr lang="pt-BR" sz="1600" dirty="0"/>
            </a:br>
            <a:br>
              <a:rPr lang="pt-BR" sz="1600" dirty="0"/>
            </a:br>
            <a:r>
              <a:rPr lang="pt-BR" sz="16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11:29-35</a:t>
            </a:r>
            <a:endParaRPr lang="pt-BR" sz="1600" dirty="0">
              <a:effectLst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72114DE-E042-6A4C-B47F-3C58EC221402}"/>
              </a:ext>
            </a:extLst>
          </p:cNvPr>
          <p:cNvSpPr txBox="1"/>
          <p:nvPr/>
        </p:nvSpPr>
        <p:spPr>
          <a:xfrm>
            <a:off x="342163" y="3544603"/>
            <a:ext cx="14536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ROMA PAPAL</a:t>
            </a:r>
          </a:p>
        </p:txBody>
      </p:sp>
      <p:sp>
        <p:nvSpPr>
          <p:cNvPr id="17" name="Chave Dupla 16">
            <a:extLst>
              <a:ext uri="{FF2B5EF4-FFF2-40B4-BE49-F238E27FC236}">
                <a16:creationId xmlns:a16="http://schemas.microsoft.com/office/drawing/2014/main" id="{9C3052EB-4AB9-D24B-A3DB-A763E5A0025C}"/>
              </a:ext>
            </a:extLst>
          </p:cNvPr>
          <p:cNvSpPr/>
          <p:nvPr/>
        </p:nvSpPr>
        <p:spPr>
          <a:xfrm>
            <a:off x="1346428" y="1140362"/>
            <a:ext cx="6613541" cy="5089592"/>
          </a:xfrm>
          <a:prstGeom prst="bracePair">
            <a:avLst/>
          </a:prstGeom>
          <a:ln w="381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96B9E21-0EDA-2847-9C4F-6EF357B65036}"/>
              </a:ext>
            </a:extLst>
          </p:cNvPr>
          <p:cNvSpPr txBox="1"/>
          <p:nvPr/>
        </p:nvSpPr>
        <p:spPr>
          <a:xfrm>
            <a:off x="7959969" y="1140362"/>
            <a:ext cx="354202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Os versos de 30 a 39 descrevem uma entidade cujas ações são de natureza predominante religiosa.</a:t>
            </a:r>
          </a:p>
          <a:p>
            <a:endParaRPr lang="pt-BR" sz="1400" dirty="0"/>
          </a:p>
          <a:p>
            <a:r>
              <a:rPr lang="pt-BR" sz="1400" dirty="0"/>
              <a:t>Ela realiza os mesmos atos do chifre pequeno de Daniel 7 e 8.</a:t>
            </a:r>
          </a:p>
        </p:txBody>
      </p:sp>
    </p:spTree>
    <p:extLst>
      <p:ext uri="{BB962C8B-B14F-4D97-AF65-F5344CB8AC3E}">
        <p14:creationId xmlns:p14="http://schemas.microsoft.com/office/powerpoint/2010/main" val="30942788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11 e 12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9F00F31-4579-2E4B-9E28-9C9547258700}"/>
              </a:ext>
            </a:extLst>
          </p:cNvPr>
          <p:cNvSpPr/>
          <p:nvPr/>
        </p:nvSpPr>
        <p:spPr>
          <a:xfrm>
            <a:off x="2080890" y="1353006"/>
            <a:ext cx="539822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36</a:t>
            </a:r>
            <a:r>
              <a:rPr lang="pt-BR" dirty="0"/>
              <a:t>E este </a:t>
            </a:r>
            <a:r>
              <a:rPr lang="pt-BR" dirty="0">
                <a:highlight>
                  <a:srgbClr val="808000"/>
                </a:highlight>
              </a:rPr>
              <a:t>rei [do norte]</a:t>
            </a:r>
            <a:r>
              <a:rPr lang="pt-BR" dirty="0"/>
              <a:t> fará conforme a sua vontade, e levantar-se-á, e</a:t>
            </a:r>
            <a:r>
              <a:rPr lang="pt-BR" dirty="0">
                <a:highlight>
                  <a:srgbClr val="808000"/>
                </a:highlight>
              </a:rPr>
              <a:t> engrandecer-se-á </a:t>
            </a:r>
            <a:r>
              <a:rPr lang="pt-BR" dirty="0"/>
              <a:t>sobre todo deus</a:t>
            </a:r>
            <a:r>
              <a:rPr lang="pt-BR" dirty="0">
                <a:highlight>
                  <a:srgbClr val="008000"/>
                </a:highlight>
              </a:rPr>
              <a:t>; e contra o Deus dos deuses falará coisas espantosas, e será próspero, até que a ira se complete; porque aquilo que está determinado será feito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37</a:t>
            </a:r>
            <a:r>
              <a:rPr lang="pt-BR" dirty="0"/>
              <a:t>E não terá respeito ao Deus de seus pais, nem terá respeito ao amor das mulheres, nem a </a:t>
            </a:r>
            <a:r>
              <a:rPr lang="pt-BR" u="sng" dirty="0"/>
              <a:t>deus algum</a:t>
            </a:r>
            <a:r>
              <a:rPr lang="pt-BR" dirty="0"/>
              <a:t>, porque sobre tudo se </a:t>
            </a:r>
            <a:r>
              <a:rPr lang="pt-BR" dirty="0">
                <a:highlight>
                  <a:srgbClr val="808000"/>
                </a:highlight>
              </a:rPr>
              <a:t>engrandecerá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38</a:t>
            </a:r>
            <a:r>
              <a:rPr lang="pt-BR" dirty="0"/>
              <a:t>Mas em seu lugar honrará a um </a:t>
            </a:r>
            <a:r>
              <a:rPr lang="pt-BR" u="sng" dirty="0"/>
              <a:t>deus das forças</a:t>
            </a:r>
            <a:r>
              <a:rPr lang="pt-BR" dirty="0"/>
              <a:t>; e a </a:t>
            </a:r>
            <a:r>
              <a:rPr lang="pt-BR" u="sng" dirty="0"/>
              <a:t>um de</a:t>
            </a:r>
            <a:r>
              <a:rPr lang="pt-BR" dirty="0"/>
              <a:t>us a quem seus pais não conheceram honrará com ouro, e com prata, e com pedras preciosas, e com coisas agradáveis.</a:t>
            </a:r>
            <a:br>
              <a:rPr lang="pt-BR" dirty="0"/>
            </a:br>
            <a:r>
              <a:rPr lang="pt-BR" baseline="30000" dirty="0"/>
              <a:t>39</a:t>
            </a:r>
            <a:r>
              <a:rPr lang="pt-BR" dirty="0"/>
              <a:t>Com o auxílio de um </a:t>
            </a:r>
            <a:r>
              <a:rPr lang="pt-BR" u="sng" dirty="0"/>
              <a:t>deus estranho </a:t>
            </a:r>
            <a:r>
              <a:rPr lang="pt-BR" dirty="0"/>
              <a:t>agirá contra as poderosas </a:t>
            </a:r>
            <a:r>
              <a:rPr lang="pt-BR" dirty="0">
                <a:highlight>
                  <a:srgbClr val="808000"/>
                </a:highlight>
              </a:rPr>
              <a:t>fortalezas</a:t>
            </a:r>
            <a:r>
              <a:rPr lang="pt-BR" dirty="0"/>
              <a:t>; </a:t>
            </a:r>
            <a:r>
              <a:rPr lang="pt-BR" u="sng" dirty="0"/>
              <a:t>aos que o reconhecerem multiplicará a honra, e os fará reinar sobre muitos, e repartirá a terra por preço</a:t>
            </a:r>
            <a:r>
              <a:rPr lang="pt-BR" dirty="0"/>
              <a:t>.</a:t>
            </a:r>
            <a:br>
              <a:rPr lang="pt-BR" dirty="0"/>
            </a:br>
            <a:br>
              <a:rPr lang="pt-BR" dirty="0"/>
            </a:b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11:36-39</a:t>
            </a:r>
            <a:endParaRPr lang="pt-BR" dirty="0">
              <a:effectLst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72114DE-E042-6A4C-B47F-3C58EC221402}"/>
              </a:ext>
            </a:extLst>
          </p:cNvPr>
          <p:cNvSpPr txBox="1"/>
          <p:nvPr/>
        </p:nvSpPr>
        <p:spPr>
          <a:xfrm>
            <a:off x="342163" y="3544603"/>
            <a:ext cx="14536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ROMA PAPAL</a:t>
            </a:r>
          </a:p>
        </p:txBody>
      </p:sp>
      <p:sp>
        <p:nvSpPr>
          <p:cNvPr id="17" name="Chave Dupla 16">
            <a:extLst>
              <a:ext uri="{FF2B5EF4-FFF2-40B4-BE49-F238E27FC236}">
                <a16:creationId xmlns:a16="http://schemas.microsoft.com/office/drawing/2014/main" id="{9C3052EB-4AB9-D24B-A3DB-A763E5A0025C}"/>
              </a:ext>
            </a:extLst>
          </p:cNvPr>
          <p:cNvSpPr/>
          <p:nvPr/>
        </p:nvSpPr>
        <p:spPr>
          <a:xfrm>
            <a:off x="1346428" y="1140362"/>
            <a:ext cx="6613541" cy="5089592"/>
          </a:xfrm>
          <a:prstGeom prst="bracePair">
            <a:avLst/>
          </a:prstGeom>
          <a:ln w="381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39700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11 e 12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69685AC-B72F-1845-9F94-E4EB70294553}"/>
              </a:ext>
            </a:extLst>
          </p:cNvPr>
          <p:cNvSpPr txBox="1"/>
          <p:nvPr/>
        </p:nvSpPr>
        <p:spPr>
          <a:xfrm>
            <a:off x="640972" y="2090172"/>
            <a:ext cx="1071282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sz="2800" dirty="0"/>
              <a:t>O Sul ataca o Norte (v. 40ª)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2800" dirty="0"/>
              <a:t>O Norte ataca o Sul (v. 40b)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2800" dirty="0">
                <a:solidFill>
                  <a:schemeClr val="accent4"/>
                </a:solidFill>
              </a:rPr>
              <a:t>&gt;&gt; vitória parcial contra a terra gloriosa (v. 41)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2800" dirty="0"/>
              <a:t>O Norte ataca o Sul (</a:t>
            </a:r>
            <a:r>
              <a:rPr lang="pt-BR" sz="2800" dirty="0" err="1"/>
              <a:t>v</a:t>
            </a:r>
            <a:r>
              <a:rPr lang="pt-BR" sz="2800" dirty="0"/>
              <a:t> 42-43ª)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2800" dirty="0"/>
              <a:t>O Sul se alia com o Norte (v.43b)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2800" dirty="0">
                <a:solidFill>
                  <a:schemeClr val="accent4"/>
                </a:solidFill>
              </a:rPr>
              <a:t>&gt;&gt; ataque contra o “monte santo”: fim sobrenatural do rei do Norte, não haverá quem o socorra (</a:t>
            </a:r>
            <a:r>
              <a:rPr lang="pt-BR" sz="2800" dirty="0" err="1">
                <a:solidFill>
                  <a:schemeClr val="accent4"/>
                </a:solidFill>
              </a:rPr>
              <a:t>v</a:t>
            </a:r>
            <a:r>
              <a:rPr lang="pt-BR" sz="2800" dirty="0">
                <a:solidFill>
                  <a:schemeClr val="accent4"/>
                </a:solidFill>
              </a:rPr>
              <a:t> 44-45)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0991C72C-0A23-504F-A389-6A3D1439C649}"/>
              </a:ext>
            </a:extLst>
          </p:cNvPr>
          <p:cNvSpPr/>
          <p:nvPr/>
        </p:nvSpPr>
        <p:spPr>
          <a:xfrm>
            <a:off x="640972" y="1234656"/>
            <a:ext cx="52791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EVENTOS FINAIS</a:t>
            </a:r>
          </a:p>
        </p:txBody>
      </p:sp>
    </p:spTree>
    <p:extLst>
      <p:ext uri="{BB962C8B-B14F-4D97-AF65-F5344CB8AC3E}">
        <p14:creationId xmlns:p14="http://schemas.microsoft.com/office/powerpoint/2010/main" val="27856676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11 e 12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9F00F31-4579-2E4B-9E28-9C9547258700}"/>
              </a:ext>
            </a:extLst>
          </p:cNvPr>
          <p:cNvSpPr/>
          <p:nvPr/>
        </p:nvSpPr>
        <p:spPr>
          <a:xfrm>
            <a:off x="2080890" y="1225689"/>
            <a:ext cx="539822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40</a:t>
            </a:r>
            <a:r>
              <a:rPr lang="pt-BR" dirty="0"/>
              <a:t>E, </a:t>
            </a:r>
            <a:r>
              <a:rPr lang="pt-BR" u="sng" dirty="0">
                <a:highlight>
                  <a:srgbClr val="808000"/>
                </a:highlight>
              </a:rPr>
              <a:t>no fim do tempo</a:t>
            </a:r>
            <a:r>
              <a:rPr lang="pt-BR" dirty="0"/>
              <a:t>, o </a:t>
            </a:r>
            <a:r>
              <a:rPr lang="pt-BR" dirty="0">
                <a:highlight>
                  <a:srgbClr val="808000"/>
                </a:highlight>
              </a:rPr>
              <a:t>rei do sul </a:t>
            </a:r>
            <a:r>
              <a:rPr lang="pt-BR" dirty="0"/>
              <a:t>lutará com ele, e o </a:t>
            </a:r>
            <a:r>
              <a:rPr lang="pt-BR" dirty="0">
                <a:highlight>
                  <a:srgbClr val="808000"/>
                </a:highlight>
              </a:rPr>
              <a:t>rei do norte </a:t>
            </a:r>
            <a:r>
              <a:rPr lang="pt-BR" dirty="0"/>
              <a:t>se levantará contra ele com carros, e com cavaleiros, e com muitos navios; e entrará nas suas terras e as </a:t>
            </a:r>
            <a:r>
              <a:rPr lang="pt-BR" dirty="0">
                <a:highlight>
                  <a:srgbClr val="808000"/>
                </a:highlight>
              </a:rPr>
              <a:t>inundará</a:t>
            </a:r>
            <a:r>
              <a:rPr lang="pt-BR" dirty="0"/>
              <a:t>, e passará.</a:t>
            </a:r>
            <a:br>
              <a:rPr lang="pt-BR" dirty="0"/>
            </a:br>
            <a:r>
              <a:rPr lang="pt-BR" baseline="30000" dirty="0"/>
              <a:t>41</a:t>
            </a:r>
            <a:r>
              <a:rPr lang="pt-BR" dirty="0"/>
              <a:t>E entrará na </a:t>
            </a:r>
            <a:r>
              <a:rPr lang="pt-BR" dirty="0">
                <a:highlight>
                  <a:srgbClr val="808000"/>
                </a:highlight>
              </a:rPr>
              <a:t>terra gloriosa</a:t>
            </a:r>
            <a:r>
              <a:rPr lang="pt-BR" dirty="0"/>
              <a:t>, e muitos países cairão, mas da sua mão escaparão estes: </a:t>
            </a:r>
            <a:r>
              <a:rPr lang="pt-BR" u="sng" dirty="0" err="1"/>
              <a:t>Edom</a:t>
            </a:r>
            <a:r>
              <a:rPr lang="pt-BR" u="sng" dirty="0"/>
              <a:t> e </a:t>
            </a:r>
            <a:r>
              <a:rPr lang="pt-BR" u="sng" dirty="0" err="1"/>
              <a:t>Moabe</a:t>
            </a:r>
            <a:r>
              <a:rPr lang="pt-BR" u="sng" dirty="0"/>
              <a:t>, e os chefes dos filhos de </a:t>
            </a:r>
            <a:r>
              <a:rPr lang="pt-BR" u="sng" dirty="0" err="1"/>
              <a:t>Amom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42</a:t>
            </a:r>
            <a:r>
              <a:rPr lang="pt-BR" dirty="0"/>
              <a:t>E estenderá a sua mão contra os países, e a terra do </a:t>
            </a:r>
            <a:r>
              <a:rPr lang="pt-BR" dirty="0">
                <a:highlight>
                  <a:srgbClr val="808000"/>
                </a:highlight>
              </a:rPr>
              <a:t>Egito</a:t>
            </a:r>
            <a:r>
              <a:rPr lang="pt-BR" dirty="0"/>
              <a:t> não escapará.</a:t>
            </a:r>
            <a:br>
              <a:rPr lang="pt-BR" dirty="0"/>
            </a:br>
            <a:r>
              <a:rPr lang="pt-BR" baseline="30000" dirty="0"/>
              <a:t>43</a:t>
            </a:r>
            <a:r>
              <a:rPr lang="pt-BR" dirty="0"/>
              <a:t>E apoderar-se-á dos tesouros de ouro e de prata e de todas as coisas preciosas do </a:t>
            </a:r>
            <a:r>
              <a:rPr lang="pt-BR" dirty="0">
                <a:highlight>
                  <a:srgbClr val="808000"/>
                </a:highlight>
              </a:rPr>
              <a:t>Egito</a:t>
            </a:r>
            <a:r>
              <a:rPr lang="pt-BR" dirty="0"/>
              <a:t>; e os líbios e os etíopes o seguirão.</a:t>
            </a:r>
            <a:br>
              <a:rPr lang="pt-BR" dirty="0"/>
            </a:br>
            <a:r>
              <a:rPr lang="pt-BR" u="sng" baseline="30000" dirty="0"/>
              <a:t>44</a:t>
            </a:r>
            <a:r>
              <a:rPr lang="pt-BR" u="sng" dirty="0"/>
              <a:t>Mas os rumores do oriente e do norte o espantarão</a:t>
            </a:r>
            <a:r>
              <a:rPr lang="pt-BR" dirty="0"/>
              <a:t>; e sairá com grande furor, para destruir e extirpar a muitos.</a:t>
            </a:r>
            <a:br>
              <a:rPr lang="pt-BR" dirty="0"/>
            </a:br>
            <a:r>
              <a:rPr lang="pt-BR" baseline="30000" dirty="0"/>
              <a:t>45</a:t>
            </a:r>
            <a:r>
              <a:rPr lang="pt-BR" dirty="0"/>
              <a:t>E armará as tendas do seu palácio entre o mar grande e o </a:t>
            </a:r>
            <a:r>
              <a:rPr lang="pt-BR" dirty="0">
                <a:highlight>
                  <a:srgbClr val="008000"/>
                </a:highlight>
              </a:rPr>
              <a:t>monte santo e glorioso</a:t>
            </a:r>
            <a:r>
              <a:rPr lang="pt-BR" dirty="0"/>
              <a:t>; </a:t>
            </a:r>
            <a:r>
              <a:rPr lang="pt-BR" u="sng" dirty="0"/>
              <a:t>mas chegará ao seu fim, e não haverá quem o socorra</a:t>
            </a:r>
            <a:r>
              <a:rPr lang="pt-BR" dirty="0"/>
              <a:t>.</a:t>
            </a:r>
            <a:br>
              <a:rPr lang="pt-BR" dirty="0"/>
            </a:br>
            <a:br>
              <a:rPr lang="pt-BR" dirty="0"/>
            </a:b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11:40-45</a:t>
            </a:r>
            <a:endParaRPr lang="pt-BR" dirty="0">
              <a:effectLst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72114DE-E042-6A4C-B47F-3C58EC221402}"/>
              </a:ext>
            </a:extLst>
          </p:cNvPr>
          <p:cNvSpPr txBox="1"/>
          <p:nvPr/>
        </p:nvSpPr>
        <p:spPr>
          <a:xfrm>
            <a:off x="342163" y="3544603"/>
            <a:ext cx="14536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ROMA PAPAL</a:t>
            </a:r>
          </a:p>
        </p:txBody>
      </p:sp>
      <p:sp>
        <p:nvSpPr>
          <p:cNvPr id="17" name="Chave Dupla 16">
            <a:extLst>
              <a:ext uri="{FF2B5EF4-FFF2-40B4-BE49-F238E27FC236}">
                <a16:creationId xmlns:a16="http://schemas.microsoft.com/office/drawing/2014/main" id="{9C3052EB-4AB9-D24B-A3DB-A763E5A0025C}"/>
              </a:ext>
            </a:extLst>
          </p:cNvPr>
          <p:cNvSpPr/>
          <p:nvPr/>
        </p:nvSpPr>
        <p:spPr>
          <a:xfrm>
            <a:off x="1346428" y="1140362"/>
            <a:ext cx="6613541" cy="5089592"/>
          </a:xfrm>
          <a:prstGeom prst="bracePair">
            <a:avLst/>
          </a:prstGeom>
          <a:ln w="381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3E38C51-6901-BB4F-8401-1AD70E0DA158}"/>
              </a:ext>
            </a:extLst>
          </p:cNvPr>
          <p:cNvSpPr txBox="1"/>
          <p:nvPr/>
        </p:nvSpPr>
        <p:spPr>
          <a:xfrm>
            <a:off x="7959969" y="1140362"/>
            <a:ext cx="354202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O movimento realizado pelo rei do norte nesta ultima investida, demonstra uma paralelismo muito grande com o relato de Apocalipse (</a:t>
            </a:r>
            <a:r>
              <a:rPr lang="pt-BR" sz="1400" dirty="0" err="1"/>
              <a:t>Ap</a:t>
            </a:r>
            <a:r>
              <a:rPr lang="pt-BR" sz="1400" dirty="0"/>
              <a:t> 11.3,7,8;13;16;17;18);</a:t>
            </a:r>
          </a:p>
          <a:p>
            <a:endParaRPr lang="pt-BR" sz="1400" dirty="0"/>
          </a:p>
          <a:p>
            <a:r>
              <a:rPr lang="pt-BR" sz="1400" dirty="0"/>
              <a:t>Conforme a visão bíblica do rei do Norte, este procura usurpar o lugar de Deus, portanto as ações do rei do Norte no tempo do fim, se assemelham muito as ações de Deus no período do </a:t>
            </a:r>
            <a:r>
              <a:rPr lang="pt-BR" sz="1400" dirty="0" err="1"/>
              <a:t>Exodo</a:t>
            </a:r>
            <a:r>
              <a:rPr lang="pt-BR" sz="1400" dirty="0"/>
              <a:t>, quando Deus salvou o seu povo de Faraó, mas neste caso o rei do Norte faz guerra contra o povo de Deus.</a:t>
            </a:r>
          </a:p>
          <a:p>
            <a:endParaRPr lang="pt-BR" sz="1400" dirty="0"/>
          </a:p>
          <a:p>
            <a:r>
              <a:rPr lang="pt-BR" sz="1400" dirty="0"/>
              <a:t>O seu final é semelhante ao chifre pequeno em Daniel 2, 7 e 8.</a:t>
            </a:r>
          </a:p>
        </p:txBody>
      </p:sp>
    </p:spTree>
    <p:extLst>
      <p:ext uri="{BB962C8B-B14F-4D97-AF65-F5344CB8AC3E}">
        <p14:creationId xmlns:p14="http://schemas.microsoft.com/office/powerpoint/2010/main" val="20712373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11 e 12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5463CDD2-6CFF-8B45-B221-8317E9D03FE2}"/>
              </a:ext>
            </a:extLst>
          </p:cNvPr>
          <p:cNvSpPr/>
          <p:nvPr/>
        </p:nvSpPr>
        <p:spPr>
          <a:xfrm>
            <a:off x="838200" y="1170617"/>
            <a:ext cx="4749800" cy="55625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883C538A-C565-A14A-9768-83BD009BEE68}"/>
              </a:ext>
            </a:extLst>
          </p:cNvPr>
          <p:cNvSpPr/>
          <p:nvPr/>
        </p:nvSpPr>
        <p:spPr>
          <a:xfrm>
            <a:off x="988457" y="1342920"/>
            <a:ext cx="4411717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1</a:t>
            </a:r>
            <a:r>
              <a:rPr lang="pt-BR" dirty="0">
                <a:solidFill>
                  <a:schemeClr val="bg1"/>
                </a:solidFill>
              </a:rPr>
              <a:t>E naquele tempo se levantará </a:t>
            </a:r>
            <a:r>
              <a:rPr lang="pt-BR" u="sng" dirty="0">
                <a:solidFill>
                  <a:schemeClr val="bg1"/>
                </a:solidFill>
              </a:rPr>
              <a:t>Miguel, o grande príncipe</a:t>
            </a:r>
            <a:r>
              <a:rPr lang="pt-BR" dirty="0">
                <a:solidFill>
                  <a:schemeClr val="bg1"/>
                </a:solidFill>
              </a:rPr>
              <a:t>, que se levanta a favor dos </a:t>
            </a:r>
            <a:r>
              <a:rPr lang="pt-BR" u="sng" dirty="0">
                <a:solidFill>
                  <a:schemeClr val="bg1"/>
                </a:solidFill>
              </a:rPr>
              <a:t>filhos do teu povo</a:t>
            </a:r>
            <a:r>
              <a:rPr lang="pt-BR" dirty="0">
                <a:solidFill>
                  <a:schemeClr val="bg1"/>
                </a:solidFill>
              </a:rPr>
              <a:t>, e </a:t>
            </a:r>
            <a: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  <a:t>haverá um tempo de angústia, qual nunca houve, desde que houve nação até àquele tempo</a:t>
            </a:r>
            <a:r>
              <a:rPr lang="pt-BR" dirty="0">
                <a:solidFill>
                  <a:schemeClr val="bg1"/>
                </a:solidFill>
              </a:rPr>
              <a:t>; </a:t>
            </a:r>
            <a:r>
              <a:rPr lang="pt-BR" u="sng" dirty="0">
                <a:solidFill>
                  <a:schemeClr val="bg1"/>
                </a:solidFill>
              </a:rPr>
              <a:t>mas naquele tempo livrar-se-á o teu povo, todo aquele que for achado escrito no livro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  <a:highlight>
                  <a:srgbClr val="00FF00"/>
                </a:highlight>
              </a:rPr>
              <a:t>2</a:t>
            </a:r>
            <a: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  <a:t>E muitos dos que dormem no pó da terra ressuscitarão, uns para vida eterna, e outros para vergonha e desprezo eterno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3</a:t>
            </a:r>
            <a:r>
              <a:rPr lang="pt-BR" dirty="0">
                <a:solidFill>
                  <a:schemeClr val="bg1"/>
                </a:solidFill>
              </a:rPr>
              <a:t>Os que forem sábios, pois, resplandecerão como o fulgor do firmamento; e os que a muitos ensinam a justiça, como as estrelas sempre e eternamente.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4</a:t>
            </a:r>
            <a:r>
              <a:rPr lang="pt-BR" dirty="0">
                <a:solidFill>
                  <a:schemeClr val="bg1"/>
                </a:solidFill>
              </a:rPr>
              <a:t>E tu, </a:t>
            </a:r>
            <a:r>
              <a:rPr lang="pt-BR" u="sng" dirty="0">
                <a:solidFill>
                  <a:schemeClr val="bg1"/>
                </a:solidFill>
              </a:rPr>
              <a:t>Daniel, encerra estas palavras e sela este livro, até ao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fim do tempo</a:t>
            </a:r>
            <a:r>
              <a:rPr lang="pt-BR" dirty="0">
                <a:solidFill>
                  <a:schemeClr val="bg1"/>
                </a:solidFill>
              </a:rPr>
              <a:t>; muitos correrão de uma parte para outra, e o conhecimento se multiplicará.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12:1-4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C388312-13E8-6247-A0AD-35ECB5E6F1DA}"/>
              </a:ext>
            </a:extLst>
          </p:cNvPr>
          <p:cNvSpPr txBox="1"/>
          <p:nvPr/>
        </p:nvSpPr>
        <p:spPr>
          <a:xfrm>
            <a:off x="6827741" y="1342920"/>
            <a:ext cx="354202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Neste período Miguel se levanta para operar a salvação do Seu povo. </a:t>
            </a:r>
          </a:p>
          <a:p>
            <a:endParaRPr lang="pt-BR" sz="1400" dirty="0"/>
          </a:p>
          <a:p>
            <a:r>
              <a:rPr lang="pt-BR" sz="1400" dirty="0"/>
              <a:t>No entanto este período é identificado como um período de angustia como nunca se viu.</a:t>
            </a:r>
          </a:p>
          <a:p>
            <a:endParaRPr lang="pt-BR" sz="1400" dirty="0"/>
          </a:p>
          <a:p>
            <a:r>
              <a:rPr lang="pt-BR" sz="1400" dirty="0"/>
              <a:t>A profecia concernente aos 2.300 dias ficou sem interpretação até a conclusão deste período que se deu em 1844.</a:t>
            </a:r>
          </a:p>
        </p:txBody>
      </p:sp>
    </p:spTree>
    <p:extLst>
      <p:ext uri="{BB962C8B-B14F-4D97-AF65-F5344CB8AC3E}">
        <p14:creationId xmlns:p14="http://schemas.microsoft.com/office/powerpoint/2010/main" val="8331509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09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9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DAC1F49-2E99-6540-A162-EED052E05488}"/>
              </a:ext>
            </a:extLst>
          </p:cNvPr>
          <p:cNvSpPr/>
          <p:nvPr/>
        </p:nvSpPr>
        <p:spPr>
          <a:xfrm>
            <a:off x="644346" y="1443882"/>
            <a:ext cx="59009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SETENTA SEMANAS CORTADAS DAS 2.300 TARDES E MANHÃS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D6202DD-5C0B-5A49-89A5-852AB9581D9F}"/>
              </a:ext>
            </a:extLst>
          </p:cNvPr>
          <p:cNvSpPr txBox="1"/>
          <p:nvPr/>
        </p:nvSpPr>
        <p:spPr>
          <a:xfrm>
            <a:off x="1349143" y="2749590"/>
            <a:ext cx="1970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accent2"/>
                </a:solidFill>
              </a:rPr>
              <a:t>70 SEMANAS</a:t>
            </a:r>
            <a:br>
              <a:rPr lang="pt-BR" dirty="0">
                <a:solidFill>
                  <a:schemeClr val="accent2"/>
                </a:solidFill>
              </a:rPr>
            </a:br>
            <a:r>
              <a:rPr lang="pt-BR" dirty="0">
                <a:solidFill>
                  <a:schemeClr val="accent2"/>
                </a:solidFill>
              </a:rPr>
              <a:t>(490 ANOS)</a:t>
            </a:r>
          </a:p>
        </p:txBody>
      </p:sp>
      <p:cxnSp>
        <p:nvCxnSpPr>
          <p:cNvPr id="35" name="Conector Reto 34">
            <a:extLst>
              <a:ext uri="{FF2B5EF4-FFF2-40B4-BE49-F238E27FC236}">
                <a16:creationId xmlns:a16="http://schemas.microsoft.com/office/drawing/2014/main" id="{CC8168D9-2A22-784E-B3BB-A5530A3A17C3}"/>
              </a:ext>
            </a:extLst>
          </p:cNvPr>
          <p:cNvCxnSpPr>
            <a:cxnSpLocks/>
          </p:cNvCxnSpPr>
          <p:nvPr/>
        </p:nvCxnSpPr>
        <p:spPr>
          <a:xfrm>
            <a:off x="989435" y="3993090"/>
            <a:ext cx="10364365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id="{D42D7207-2F86-B44E-A61F-979965D9EEEC}"/>
              </a:ext>
            </a:extLst>
          </p:cNvPr>
          <p:cNvCxnSpPr>
            <a:cxnSpLocks/>
          </p:cNvCxnSpPr>
          <p:nvPr/>
        </p:nvCxnSpPr>
        <p:spPr>
          <a:xfrm>
            <a:off x="989436" y="3993090"/>
            <a:ext cx="2689640" cy="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DBA3F4B6-F848-7E45-BF1F-D48058F19205}"/>
              </a:ext>
            </a:extLst>
          </p:cNvPr>
          <p:cNvSpPr txBox="1"/>
          <p:nvPr/>
        </p:nvSpPr>
        <p:spPr>
          <a:xfrm>
            <a:off x="4408289" y="2152421"/>
            <a:ext cx="2653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accent4"/>
                </a:solidFill>
              </a:rPr>
              <a:t>2.300 TARDES E MANHÃS</a:t>
            </a:r>
            <a:br>
              <a:rPr lang="pt-BR" dirty="0">
                <a:solidFill>
                  <a:schemeClr val="accent4"/>
                </a:solidFill>
              </a:rPr>
            </a:br>
            <a:r>
              <a:rPr lang="pt-BR" dirty="0">
                <a:solidFill>
                  <a:schemeClr val="accent4"/>
                </a:solidFill>
              </a:rPr>
              <a:t>(2300 ANOS)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88B2F2DF-11FE-E846-A636-AE66A5664C77}"/>
              </a:ext>
            </a:extLst>
          </p:cNvPr>
          <p:cNvSpPr txBox="1"/>
          <p:nvPr/>
        </p:nvSpPr>
        <p:spPr>
          <a:xfrm>
            <a:off x="310167" y="4310827"/>
            <a:ext cx="13585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457 a.C.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596AF5B9-7B48-C24C-8E0E-2C47A4915774}"/>
              </a:ext>
            </a:extLst>
          </p:cNvPr>
          <p:cNvSpPr txBox="1"/>
          <p:nvPr/>
        </p:nvSpPr>
        <p:spPr>
          <a:xfrm>
            <a:off x="3061559" y="4310827"/>
            <a:ext cx="1235034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34 d.C.</a:t>
            </a:r>
          </a:p>
        </p:txBody>
      </p:sp>
      <p:cxnSp>
        <p:nvCxnSpPr>
          <p:cNvPr id="46" name="Conector Reto 45">
            <a:extLst>
              <a:ext uri="{FF2B5EF4-FFF2-40B4-BE49-F238E27FC236}">
                <a16:creationId xmlns:a16="http://schemas.microsoft.com/office/drawing/2014/main" id="{E065B731-B477-6440-840C-9B88ADEB0D81}"/>
              </a:ext>
            </a:extLst>
          </p:cNvPr>
          <p:cNvCxnSpPr/>
          <p:nvPr/>
        </p:nvCxnSpPr>
        <p:spPr>
          <a:xfrm>
            <a:off x="3679076" y="3792563"/>
            <a:ext cx="0" cy="40105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7" name="Conector Reto 46">
            <a:extLst>
              <a:ext uri="{FF2B5EF4-FFF2-40B4-BE49-F238E27FC236}">
                <a16:creationId xmlns:a16="http://schemas.microsoft.com/office/drawing/2014/main" id="{A407762F-4F7C-DF41-ADD4-B8B7C5655052}"/>
              </a:ext>
            </a:extLst>
          </p:cNvPr>
          <p:cNvCxnSpPr/>
          <p:nvPr/>
        </p:nvCxnSpPr>
        <p:spPr>
          <a:xfrm>
            <a:off x="981414" y="3768501"/>
            <a:ext cx="0" cy="40105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0" name="Conector Reto 49">
            <a:extLst>
              <a:ext uri="{FF2B5EF4-FFF2-40B4-BE49-F238E27FC236}">
                <a16:creationId xmlns:a16="http://schemas.microsoft.com/office/drawing/2014/main" id="{275C73F7-568F-5545-95E8-FE333B511449}"/>
              </a:ext>
            </a:extLst>
          </p:cNvPr>
          <p:cNvCxnSpPr/>
          <p:nvPr/>
        </p:nvCxnSpPr>
        <p:spPr>
          <a:xfrm>
            <a:off x="11351213" y="3792563"/>
            <a:ext cx="0" cy="40105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52D8C1C8-B8BD-8942-921B-F275B7750BE2}"/>
              </a:ext>
            </a:extLst>
          </p:cNvPr>
          <p:cNvSpPr txBox="1"/>
          <p:nvPr/>
        </p:nvSpPr>
        <p:spPr>
          <a:xfrm>
            <a:off x="10646799" y="4310826"/>
            <a:ext cx="1235034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1844 d.C.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03E4C4D2-B072-B545-A927-9CFB32E12BC9}"/>
              </a:ext>
            </a:extLst>
          </p:cNvPr>
          <p:cNvSpPr txBox="1"/>
          <p:nvPr/>
        </p:nvSpPr>
        <p:spPr>
          <a:xfrm>
            <a:off x="6584930" y="3545334"/>
            <a:ext cx="1970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+1310 ANOS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5D88E25E-55D9-534A-954A-AEB61E7EEAD8}"/>
              </a:ext>
            </a:extLst>
          </p:cNvPr>
          <p:cNvSpPr txBox="1"/>
          <p:nvPr/>
        </p:nvSpPr>
        <p:spPr>
          <a:xfrm>
            <a:off x="2499754" y="4313049"/>
            <a:ext cx="1235034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31 d.C.</a:t>
            </a:r>
          </a:p>
        </p:txBody>
      </p: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6BEE014A-8195-1640-A1C8-48EBF5B247F9}"/>
              </a:ext>
            </a:extLst>
          </p:cNvPr>
          <p:cNvCxnSpPr/>
          <p:nvPr/>
        </p:nvCxnSpPr>
        <p:spPr>
          <a:xfrm>
            <a:off x="3117271" y="3794785"/>
            <a:ext cx="0" cy="40105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6" name="Conector Reto 55">
            <a:extLst>
              <a:ext uri="{FF2B5EF4-FFF2-40B4-BE49-F238E27FC236}">
                <a16:creationId xmlns:a16="http://schemas.microsoft.com/office/drawing/2014/main" id="{6E099164-5C94-3049-BD00-A6F5E901D71B}"/>
              </a:ext>
            </a:extLst>
          </p:cNvPr>
          <p:cNvCxnSpPr/>
          <p:nvPr/>
        </p:nvCxnSpPr>
        <p:spPr>
          <a:xfrm>
            <a:off x="2852576" y="3568277"/>
            <a:ext cx="52939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to 56">
            <a:extLst>
              <a:ext uri="{FF2B5EF4-FFF2-40B4-BE49-F238E27FC236}">
                <a16:creationId xmlns:a16="http://schemas.microsoft.com/office/drawing/2014/main" id="{49238A21-92E5-4441-A4D1-278DC26CEBF1}"/>
              </a:ext>
            </a:extLst>
          </p:cNvPr>
          <p:cNvCxnSpPr>
            <a:cxnSpLocks/>
          </p:cNvCxnSpPr>
          <p:nvPr/>
        </p:nvCxnSpPr>
        <p:spPr>
          <a:xfrm>
            <a:off x="3117271" y="3375771"/>
            <a:ext cx="0" cy="6085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Reto 57">
            <a:extLst>
              <a:ext uri="{FF2B5EF4-FFF2-40B4-BE49-F238E27FC236}">
                <a16:creationId xmlns:a16="http://schemas.microsoft.com/office/drawing/2014/main" id="{D45E01E7-D06E-3649-A8B6-011128257409}"/>
              </a:ext>
            </a:extLst>
          </p:cNvPr>
          <p:cNvCxnSpPr/>
          <p:nvPr/>
        </p:nvCxnSpPr>
        <p:spPr>
          <a:xfrm>
            <a:off x="2614865" y="3784543"/>
            <a:ext cx="0" cy="40105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DBC2C2D0-EA6A-524B-8F11-459243546303}"/>
              </a:ext>
            </a:extLst>
          </p:cNvPr>
          <p:cNvSpPr txBox="1"/>
          <p:nvPr/>
        </p:nvSpPr>
        <p:spPr>
          <a:xfrm>
            <a:off x="1879382" y="4310826"/>
            <a:ext cx="13585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27 d.C.</a:t>
            </a:r>
          </a:p>
        </p:txBody>
      </p:sp>
      <p:cxnSp>
        <p:nvCxnSpPr>
          <p:cNvPr id="60" name="Conector Reto 59">
            <a:extLst>
              <a:ext uri="{FF2B5EF4-FFF2-40B4-BE49-F238E27FC236}">
                <a16:creationId xmlns:a16="http://schemas.microsoft.com/office/drawing/2014/main" id="{1151BFA0-A367-6241-9DC9-DD1AFCA1F1A7}"/>
              </a:ext>
            </a:extLst>
          </p:cNvPr>
          <p:cNvCxnSpPr/>
          <p:nvPr/>
        </p:nvCxnSpPr>
        <p:spPr>
          <a:xfrm>
            <a:off x="4761918" y="3792563"/>
            <a:ext cx="0" cy="40105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AA437A68-3925-0341-BDBF-E5553E1A281B}"/>
              </a:ext>
            </a:extLst>
          </p:cNvPr>
          <p:cNvSpPr txBox="1"/>
          <p:nvPr/>
        </p:nvSpPr>
        <p:spPr>
          <a:xfrm>
            <a:off x="4186236" y="4317569"/>
            <a:ext cx="1235034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70 d.C.</a:t>
            </a: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575A201C-7A2F-FB45-B08C-2326CBD5C4A4}"/>
              </a:ext>
            </a:extLst>
          </p:cNvPr>
          <p:cNvSpPr txBox="1"/>
          <p:nvPr/>
        </p:nvSpPr>
        <p:spPr>
          <a:xfrm>
            <a:off x="4098044" y="3096216"/>
            <a:ext cx="1327748" cy="60016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pt-BR" sz="1100" dirty="0"/>
              <a:t>Destruição de Jerusalém e do Segundo Templo</a:t>
            </a: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0AB3CB02-7B05-E248-BA04-9D29B91D016E}"/>
              </a:ext>
            </a:extLst>
          </p:cNvPr>
          <p:cNvSpPr txBox="1"/>
          <p:nvPr/>
        </p:nvSpPr>
        <p:spPr>
          <a:xfrm>
            <a:off x="3080007" y="3105026"/>
            <a:ext cx="1327748" cy="43088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pt-BR" sz="1100" dirty="0"/>
              <a:t>Evangelho aos gentios</a:t>
            </a: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132340AC-F1B8-5B44-AB48-662837B179C4}"/>
              </a:ext>
            </a:extLst>
          </p:cNvPr>
          <p:cNvSpPr txBox="1"/>
          <p:nvPr/>
        </p:nvSpPr>
        <p:spPr>
          <a:xfrm>
            <a:off x="10464778" y="3014428"/>
            <a:ext cx="1327748" cy="60016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pt-BR" sz="1100" dirty="0"/>
              <a:t>Purificação do Santuário Celestial / Juízo </a:t>
            </a:r>
            <a:r>
              <a:rPr lang="pt-BR" sz="1100" dirty="0" err="1"/>
              <a:t>Pré</a:t>
            </a:r>
            <a:r>
              <a:rPr lang="pt-BR" sz="1100" dirty="0"/>
              <a:t>-Advento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EAEF210A-EAEA-5541-9A27-3A6B8B4371F6}"/>
              </a:ext>
            </a:extLst>
          </p:cNvPr>
          <p:cNvSpPr/>
          <p:nvPr/>
        </p:nvSpPr>
        <p:spPr>
          <a:xfrm>
            <a:off x="8473965" y="6135638"/>
            <a:ext cx="179408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100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... e para ungir o Santíssimo.</a:t>
            </a:r>
            <a:endParaRPr lang="pt-BR" sz="1100" dirty="0"/>
          </a:p>
        </p:txBody>
      </p:sp>
    </p:spTree>
    <p:extLst>
      <p:ext uri="{BB962C8B-B14F-4D97-AF65-F5344CB8AC3E}">
        <p14:creationId xmlns:p14="http://schemas.microsoft.com/office/powerpoint/2010/main" val="20003527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11 e 12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3BB47C6-263B-A441-A28F-63449BE94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90" y="1835150"/>
            <a:ext cx="2540000" cy="318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62DEA51-EF21-F14A-842B-B719ACCD3084}"/>
              </a:ext>
            </a:extLst>
          </p:cNvPr>
          <p:cNvSpPr txBox="1"/>
          <p:nvPr/>
        </p:nvSpPr>
        <p:spPr>
          <a:xfrm>
            <a:off x="4107305" y="1835150"/>
            <a:ext cx="75700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William</a:t>
            </a:r>
            <a:r>
              <a:rPr lang="pt-BR" dirty="0"/>
              <a:t> </a:t>
            </a:r>
            <a:r>
              <a:rPr lang="pt-BR" b="1" dirty="0"/>
              <a:t>Miller</a:t>
            </a:r>
            <a:r>
              <a:rPr lang="pt-BR" dirty="0"/>
              <a:t> foi um fazendeiro, miliciano, líder local da comunidade de </a:t>
            </a:r>
            <a:r>
              <a:rPr lang="pt-BR" dirty="0" err="1"/>
              <a:t>Low</a:t>
            </a:r>
            <a:r>
              <a:rPr lang="pt-BR" dirty="0"/>
              <a:t> Hampton, Nova Iorque que se tornou um pregador que relatou sobre a iminente volta de </a:t>
            </a:r>
            <a:r>
              <a:rPr lang="pt-BR" dirty="0">
                <a:hlinkClick r:id="rId4" tooltip="Jesus Crist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Jesus Cristo</a:t>
            </a:r>
            <a:r>
              <a:rPr lang="pt-BR" dirty="0"/>
              <a:t> </a:t>
            </a:r>
            <a:r>
              <a:rPr lang="pt-BR" dirty="0">
                <a:solidFill>
                  <a:schemeClr val="accent4"/>
                </a:solidFill>
              </a:rPr>
              <a:t>baseando-se em sua hermenêutica idiossincrática do livro de Daniel a respeito da visão das 2300 tardes e manhãs,</a:t>
            </a:r>
            <a:r>
              <a:rPr lang="pt-BR" baseline="30000" dirty="0">
                <a:solidFill>
                  <a:schemeClr val="accent4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[1]</a:t>
            </a:r>
            <a:r>
              <a:rPr lang="pt-BR" dirty="0">
                <a:solidFill>
                  <a:schemeClr val="accent4"/>
                </a:solidFill>
              </a:rPr>
              <a:t> profetizou a volta de Jesus Cristo para o ano de 1844</a:t>
            </a:r>
            <a:r>
              <a:rPr lang="pt-BR" dirty="0"/>
              <a:t>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D5D6469-AF9A-2C44-A81F-71F844B3780C}"/>
              </a:ext>
            </a:extLst>
          </p:cNvPr>
          <p:cNvSpPr/>
          <p:nvPr/>
        </p:nvSpPr>
        <p:spPr>
          <a:xfrm>
            <a:off x="4114055" y="3508513"/>
            <a:ext cx="43599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err="1">
                <a:solidFill>
                  <a:schemeClr val="accent4"/>
                </a:solidFill>
              </a:rPr>
              <a:t>https</a:t>
            </a:r>
            <a:r>
              <a:rPr lang="pt-BR" dirty="0">
                <a:solidFill>
                  <a:schemeClr val="accent4"/>
                </a:solidFill>
              </a:rPr>
              <a:t>://</a:t>
            </a:r>
            <a:r>
              <a:rPr lang="pt-BR" dirty="0" err="1">
                <a:solidFill>
                  <a:schemeClr val="accent4"/>
                </a:solidFill>
              </a:rPr>
              <a:t>pt.wikipedia.org</a:t>
            </a:r>
            <a:r>
              <a:rPr lang="pt-BR" dirty="0">
                <a:solidFill>
                  <a:schemeClr val="accent4"/>
                </a:solidFill>
              </a:rPr>
              <a:t>/</a:t>
            </a:r>
            <a:r>
              <a:rPr lang="pt-BR" dirty="0" err="1">
                <a:solidFill>
                  <a:schemeClr val="accent4"/>
                </a:solidFill>
              </a:rPr>
              <a:t>wiki</a:t>
            </a:r>
            <a:r>
              <a:rPr lang="pt-BR" dirty="0">
                <a:solidFill>
                  <a:schemeClr val="accent4"/>
                </a:solidFill>
              </a:rPr>
              <a:t>/</a:t>
            </a:r>
            <a:r>
              <a:rPr lang="pt-BR" dirty="0" err="1">
                <a:solidFill>
                  <a:schemeClr val="accent4"/>
                </a:solidFill>
              </a:rPr>
              <a:t>William_Miller</a:t>
            </a:r>
            <a:endParaRPr lang="pt-BR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949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11 e 12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5463CDD2-6CFF-8B45-B221-8317E9D03FE2}"/>
              </a:ext>
            </a:extLst>
          </p:cNvPr>
          <p:cNvSpPr/>
          <p:nvPr/>
        </p:nvSpPr>
        <p:spPr>
          <a:xfrm>
            <a:off x="838200" y="1170617"/>
            <a:ext cx="4749800" cy="55625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883C538A-C565-A14A-9768-83BD009BEE68}"/>
              </a:ext>
            </a:extLst>
          </p:cNvPr>
          <p:cNvSpPr/>
          <p:nvPr/>
        </p:nvSpPr>
        <p:spPr>
          <a:xfrm>
            <a:off x="988457" y="1342920"/>
            <a:ext cx="441171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5</a:t>
            </a:r>
            <a:r>
              <a:rPr lang="pt-BR" dirty="0">
                <a:solidFill>
                  <a:schemeClr val="bg1"/>
                </a:solidFill>
              </a:rPr>
              <a:t>Então eu, Daniel, olhei, e eis que estavam em pé outros dois, um deste lado, à beira do rio, e o outro do outro lado, à beira do rio.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6</a:t>
            </a:r>
            <a:r>
              <a:rPr lang="pt-BR" dirty="0">
                <a:solidFill>
                  <a:schemeClr val="bg1"/>
                </a:solidFill>
              </a:rPr>
              <a:t>E ele disse </a:t>
            </a:r>
            <a:r>
              <a:rPr lang="pt-BR" u="sng" dirty="0">
                <a:solidFill>
                  <a:schemeClr val="bg1"/>
                </a:solidFill>
              </a:rPr>
              <a:t>ao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homem vestido de linho</a:t>
            </a:r>
            <a:r>
              <a:rPr lang="pt-BR" u="sng" dirty="0">
                <a:solidFill>
                  <a:schemeClr val="bg1"/>
                </a:solidFill>
              </a:rPr>
              <a:t>, que estava sobre as águas do rio</a:t>
            </a:r>
            <a:r>
              <a:rPr lang="pt-BR" dirty="0">
                <a:solidFill>
                  <a:schemeClr val="bg1"/>
                </a:solidFill>
              </a:rPr>
              <a:t>: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Quando será o fim destas maravilhas?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7</a:t>
            </a:r>
            <a:r>
              <a:rPr lang="pt-BR" dirty="0">
                <a:solidFill>
                  <a:schemeClr val="bg1"/>
                </a:solidFill>
              </a:rPr>
              <a:t>E ouvi 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homem vestido de linho</a:t>
            </a:r>
            <a:r>
              <a:rPr lang="pt-BR" dirty="0">
                <a:solidFill>
                  <a:schemeClr val="bg1"/>
                </a:solidFill>
              </a:rPr>
              <a:t>, que estava sobre as águas do rio, </a:t>
            </a:r>
            <a:r>
              <a:rPr lang="pt-BR" u="sng" dirty="0">
                <a:solidFill>
                  <a:schemeClr val="bg1"/>
                </a:solidFill>
              </a:rPr>
              <a:t>o qual levantou ao céu a sua mão direita e a sua mão esquerda, e jurou por aquele que vive eternamente que isso seria </a:t>
            </a:r>
            <a: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  <a:t>para um tempo, tempos e metade do tempo</a:t>
            </a:r>
            <a:r>
              <a:rPr lang="pt-BR" dirty="0">
                <a:solidFill>
                  <a:schemeClr val="bg1"/>
                </a:solidFill>
              </a:rPr>
              <a:t>, e </a:t>
            </a:r>
            <a:r>
              <a:rPr lang="pt-BR" u="sng" dirty="0">
                <a:solidFill>
                  <a:schemeClr val="bg1"/>
                </a:solidFill>
              </a:rPr>
              <a:t>quando tiverem acabado de espalhar o poder do povo santo</a:t>
            </a:r>
            <a:r>
              <a:rPr lang="pt-BR" dirty="0">
                <a:solidFill>
                  <a:schemeClr val="bg1"/>
                </a:solidFill>
              </a:rPr>
              <a:t>, </a:t>
            </a:r>
            <a: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  <a:t>todas estas coisas serão cumpridas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8</a:t>
            </a:r>
            <a:r>
              <a:rPr lang="pt-BR" dirty="0">
                <a:solidFill>
                  <a:schemeClr val="bg1"/>
                </a:solidFill>
              </a:rPr>
              <a:t>Eu, pois, ouvi, mas não entendi; por isso eu disse: Senhor meu,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qual será o fim destas coisas?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12:5-8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7DD1B09-2432-F940-BD6E-6C619148358D}"/>
              </a:ext>
            </a:extLst>
          </p:cNvPr>
          <p:cNvSpPr txBox="1"/>
          <p:nvPr/>
        </p:nvSpPr>
        <p:spPr>
          <a:xfrm>
            <a:off x="6827741" y="3591444"/>
            <a:ext cx="35420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Os 1260 anos de supremacia papal que verificamos em Daniel 7.</a:t>
            </a:r>
          </a:p>
        </p:txBody>
      </p:sp>
    </p:spTree>
    <p:extLst>
      <p:ext uri="{BB962C8B-B14F-4D97-AF65-F5344CB8AC3E}">
        <p14:creationId xmlns:p14="http://schemas.microsoft.com/office/powerpoint/2010/main" val="36632278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11 e 12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5463CDD2-6CFF-8B45-B221-8317E9D03FE2}"/>
              </a:ext>
            </a:extLst>
          </p:cNvPr>
          <p:cNvSpPr/>
          <p:nvPr/>
        </p:nvSpPr>
        <p:spPr>
          <a:xfrm>
            <a:off x="838200" y="1170617"/>
            <a:ext cx="4749800" cy="55625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883C538A-C565-A14A-9768-83BD009BEE68}"/>
              </a:ext>
            </a:extLst>
          </p:cNvPr>
          <p:cNvSpPr/>
          <p:nvPr/>
        </p:nvSpPr>
        <p:spPr>
          <a:xfrm>
            <a:off x="988457" y="1342920"/>
            <a:ext cx="441171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9</a:t>
            </a:r>
            <a:r>
              <a:rPr lang="pt-BR" dirty="0">
                <a:solidFill>
                  <a:schemeClr val="bg1"/>
                </a:solidFill>
              </a:rPr>
              <a:t>E ele disse: Vai, Daniel, porque estas </a:t>
            </a:r>
            <a:r>
              <a:rPr lang="pt-BR" u="sng" dirty="0">
                <a:solidFill>
                  <a:schemeClr val="bg1"/>
                </a:solidFill>
              </a:rPr>
              <a:t>palavras estão fechadas e seladas até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ao tempo do fim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10</a:t>
            </a:r>
            <a:r>
              <a:rPr lang="pt-BR" dirty="0">
                <a:solidFill>
                  <a:schemeClr val="bg1"/>
                </a:solidFill>
              </a:rPr>
              <a:t>Muitos serão purificados, e embranquecidos, e provados; </a:t>
            </a:r>
            <a:r>
              <a:rPr lang="pt-BR" u="sng" dirty="0">
                <a:solidFill>
                  <a:schemeClr val="bg1"/>
                </a:solidFill>
              </a:rPr>
              <a:t>mas os ímpios procederão impiamente, e nenhum dos ímpios entenderá, mas os sábios entenderão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  <a:highlight>
                  <a:srgbClr val="00FF00"/>
                </a:highlight>
              </a:rPr>
              <a:t>11</a:t>
            </a:r>
            <a: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  <a:t>E desde o tempo em que o sacrifício contínuo for tirado, e posta a abominação desoladora, haverá mil duzentos e noventa dias.</a:t>
            </a:r>
            <a:b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</a:br>
            <a:r>
              <a:rPr lang="pt-BR" baseline="30000" dirty="0">
                <a:solidFill>
                  <a:schemeClr val="bg1"/>
                </a:solidFill>
              </a:rPr>
              <a:t>12</a:t>
            </a:r>
            <a:r>
              <a:rPr lang="pt-BR" dirty="0">
                <a:solidFill>
                  <a:schemeClr val="bg1"/>
                </a:solidFill>
              </a:rPr>
              <a:t>Bem-aventurado o que espera e chega até </a:t>
            </a:r>
            <a: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  <a:t>mil trezentos e trinta e cinco dias.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13</a:t>
            </a:r>
            <a:r>
              <a:rPr lang="pt-BR" dirty="0">
                <a:solidFill>
                  <a:schemeClr val="bg1"/>
                </a:solidFill>
              </a:rPr>
              <a:t>Tu, porém, vai até ao fim; porque descansarás, </a:t>
            </a:r>
            <a: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  <a:t>e te levantarás na tua herança, no fim dos dias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12:9-13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52F659A-5F8B-5F4D-A9FB-E6310AE90771}"/>
              </a:ext>
            </a:extLst>
          </p:cNvPr>
          <p:cNvSpPr txBox="1"/>
          <p:nvPr/>
        </p:nvSpPr>
        <p:spPr>
          <a:xfrm>
            <a:off x="6371854" y="1170617"/>
            <a:ext cx="354202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Uma vez que o domínio papal chegou ao fim em 1798 d.C. quando as forças francesas prenderam o papa PIO VI, se subtrairmos 1290 de 1798 chegamos a data de </a:t>
            </a:r>
            <a:r>
              <a:rPr lang="pt-BR" sz="1400" dirty="0">
                <a:solidFill>
                  <a:schemeClr val="accent4"/>
                </a:solidFill>
              </a:rPr>
              <a:t>508</a:t>
            </a:r>
            <a:r>
              <a:rPr lang="pt-BR" sz="1400" dirty="0"/>
              <a:t> d.C.</a:t>
            </a:r>
          </a:p>
          <a:p>
            <a:endParaRPr lang="pt-BR" sz="1400" dirty="0"/>
          </a:p>
          <a:p>
            <a:r>
              <a:rPr lang="pt-BR" sz="1400" dirty="0"/>
              <a:t>Neste ano Clovis o rei dos francos se converteu ao catolicismo e sua vitória sobre os godos levo á supremacia da Igreja católica no Ocidente. Em </a:t>
            </a:r>
            <a:r>
              <a:rPr lang="pt-BR" sz="1400" dirty="0">
                <a:solidFill>
                  <a:schemeClr val="accent4"/>
                </a:solidFill>
              </a:rPr>
              <a:t>508</a:t>
            </a:r>
            <a:r>
              <a:rPr lang="pt-BR" sz="1400" dirty="0"/>
              <a:t> Clovis recebeu uma capa do imperador oriental, ratificando uma aliança religiosa com Roma e politica com Constantinopla.</a:t>
            </a:r>
          </a:p>
          <a:p>
            <a:endParaRPr lang="pt-BR" sz="1400" dirty="0"/>
          </a:p>
          <a:p>
            <a:r>
              <a:rPr lang="pt-BR" sz="1400" dirty="0">
                <a:solidFill>
                  <a:schemeClr val="accent4"/>
                </a:solidFill>
              </a:rPr>
              <a:t>“A aliança entre o trono e o altar, a abominação desoladora, começou. Clóvis lutou pela igreja, e a igreja serviu a Clóvis. Entre 508 e 538 foram desferidos golpes decisivos contra a oposição da supremacia papal.”</a:t>
            </a:r>
          </a:p>
          <a:p>
            <a:endParaRPr lang="pt-BR" sz="1400" dirty="0"/>
          </a:p>
          <a:p>
            <a:r>
              <a:rPr lang="pt-BR" sz="1400" dirty="0"/>
              <a:t>Curiosamente tomando 508 como ponto de partida, se somarmos 1335 anos, chegamos ao período de </a:t>
            </a:r>
            <a:r>
              <a:rPr lang="pt-BR" sz="1400" dirty="0">
                <a:solidFill>
                  <a:schemeClr val="accent4"/>
                </a:solidFill>
              </a:rPr>
              <a:t>1843</a:t>
            </a:r>
            <a:r>
              <a:rPr lang="pt-BR" sz="1400" dirty="0"/>
              <a:t>, o período em que repousa uma benção sobre o povo.</a:t>
            </a:r>
          </a:p>
        </p:txBody>
      </p:sp>
    </p:spTree>
    <p:extLst>
      <p:ext uri="{BB962C8B-B14F-4D97-AF65-F5344CB8AC3E}">
        <p14:creationId xmlns:p14="http://schemas.microsoft.com/office/powerpoint/2010/main" val="31489138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9039</TotalTime>
  <Words>6351</Words>
  <Application>Microsoft Macintosh PowerPoint</Application>
  <PresentationFormat>Widescreen</PresentationFormat>
  <Paragraphs>586</Paragraphs>
  <Slides>36</Slides>
  <Notes>34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36</vt:i4>
      </vt:variant>
    </vt:vector>
  </HeadingPairs>
  <TitlesOfParts>
    <vt:vector size="41" baseType="lpstr">
      <vt:lpstr>Arial</vt:lpstr>
      <vt:lpstr>Calibri</vt:lpstr>
      <vt:lpstr>Calibri Light</vt:lpstr>
      <vt:lpstr>Corbel</vt:lpstr>
      <vt:lpstr>Tema do Office</vt:lpstr>
      <vt:lpstr>Apresentação do PowerPoint</vt:lpstr>
      <vt:lpstr>EPISÓDIO 11</vt:lpstr>
      <vt:lpstr>EPISÓDIO 11</vt:lpstr>
      <vt:lpstr>EPISÓDIO 11</vt:lpstr>
      <vt:lpstr>EPISÓDIO 11</vt:lpstr>
      <vt:lpstr>EPISÓDIO 11</vt:lpstr>
      <vt:lpstr>EPISÓDIO 11</vt:lpstr>
      <vt:lpstr>EPISÓDIO 11</vt:lpstr>
      <vt:lpstr>EPISÓDIO 11</vt:lpstr>
      <vt:lpstr>EPISÓDIO 11</vt:lpstr>
      <vt:lpstr>EPISÓDIO 11</vt:lpstr>
      <vt:lpstr>EPISÓDIO 11</vt:lpstr>
      <vt:lpstr>EPISÓDIO 11</vt:lpstr>
      <vt:lpstr>EPISÓDIO 11</vt:lpstr>
      <vt:lpstr>EPISÓDIO 11</vt:lpstr>
      <vt:lpstr>EPISÓDIO 11</vt:lpstr>
      <vt:lpstr>EPISÓDIO 11</vt:lpstr>
      <vt:lpstr>EPISÓDIO 11</vt:lpstr>
      <vt:lpstr>EPISÓDIO 11</vt:lpstr>
      <vt:lpstr>EPISÓDIO 11</vt:lpstr>
      <vt:lpstr>EPISÓDIO 11</vt:lpstr>
      <vt:lpstr>EPISÓDIO 11</vt:lpstr>
      <vt:lpstr>EPISÓDIO 11</vt:lpstr>
      <vt:lpstr>EPISÓDIO 11</vt:lpstr>
      <vt:lpstr>EPISÓDIO 11</vt:lpstr>
      <vt:lpstr>EPISÓDIO 11</vt:lpstr>
      <vt:lpstr>EPISÓDIO 11</vt:lpstr>
      <vt:lpstr>EPISÓDIO 11</vt:lpstr>
      <vt:lpstr>EPISÓDIO 11</vt:lpstr>
      <vt:lpstr>EPISÓDIO 11</vt:lpstr>
      <vt:lpstr>EPISÓDIO 11</vt:lpstr>
      <vt:lpstr>EPISÓDIO 11</vt:lpstr>
      <vt:lpstr>EPISÓDIO 09</vt:lpstr>
      <vt:lpstr>EPISÓDIO 11</vt:lpstr>
      <vt:lpstr>EPISÓDIO 11</vt:lpstr>
      <vt:lpstr>EPISÓDIO 11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EA - Miguel Caetano Magalhães</dc:creator>
  <cp:lastModifiedBy>EA - Miguel Caetano Magalhães</cp:lastModifiedBy>
  <cp:revision>267</cp:revision>
  <dcterms:created xsi:type="dcterms:W3CDTF">2021-04-09T17:42:29Z</dcterms:created>
  <dcterms:modified xsi:type="dcterms:W3CDTF">2021-06-26T19:06:13Z</dcterms:modified>
</cp:coreProperties>
</file>